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D8AB-0345-4C36-B8A0-A4AAEE1EF82A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718-99A2-437A-AF53-DDC291DCF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4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D8AB-0345-4C36-B8A0-A4AAEE1EF82A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718-99A2-437A-AF53-DDC291DCF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7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D8AB-0345-4C36-B8A0-A4AAEE1EF82A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718-99A2-437A-AF53-DDC291DCF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69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D8AB-0345-4C36-B8A0-A4AAEE1EF82A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718-99A2-437A-AF53-DDC291DCF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2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D8AB-0345-4C36-B8A0-A4AAEE1EF82A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718-99A2-437A-AF53-DDC291DCF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6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D8AB-0345-4C36-B8A0-A4AAEE1EF82A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718-99A2-437A-AF53-DDC291DCF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6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D8AB-0345-4C36-B8A0-A4AAEE1EF82A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718-99A2-437A-AF53-DDC291DCF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4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D8AB-0345-4C36-B8A0-A4AAEE1EF82A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718-99A2-437A-AF53-DDC291DCF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5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D8AB-0345-4C36-B8A0-A4AAEE1EF82A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718-99A2-437A-AF53-DDC291DCF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35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D8AB-0345-4C36-B8A0-A4AAEE1EF82A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718-99A2-437A-AF53-DDC291DCF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45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D8AB-0345-4C36-B8A0-A4AAEE1EF82A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718-99A2-437A-AF53-DDC291DCF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82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1D8AB-0345-4C36-B8A0-A4AAEE1EF82A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BB718-99A2-437A-AF53-DDC291DCF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59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683" y="175460"/>
            <a:ext cx="569098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КНИЖНЫЕ </a:t>
            </a:r>
          </a:p>
          <a:p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НОВИНКИ </a:t>
            </a:r>
          </a:p>
          <a:p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МБА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149080"/>
            <a:ext cx="39934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ЗАРУБЕЖНАЯ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ЛИТЕРАТУРА</a:t>
            </a:r>
            <a:endParaRPr lang="ru-RU" sz="40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3450" y="5949280"/>
            <a:ext cx="167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АВГУСТ 2022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59" y="1462898"/>
            <a:ext cx="3923821" cy="425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85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51965"/>
            <a:ext cx="3528392" cy="55241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86351" y="1700808"/>
            <a:ext cx="4752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prstClr val="black"/>
                </a:solidFill>
              </a:rPr>
              <a:t>Джун</a:t>
            </a:r>
            <a:r>
              <a:rPr lang="ru-RU" sz="1600" dirty="0">
                <a:solidFill>
                  <a:prstClr val="black"/>
                </a:solidFill>
              </a:rPr>
              <a:t> работает в библиотеке, и привычный образ жизни вполне ее устраивает: книжные томики, китайская еда на вынос и пушистый кот Алан </a:t>
            </a:r>
            <a:r>
              <a:rPr lang="ru-RU" sz="1600" dirty="0" err="1">
                <a:solidFill>
                  <a:prstClr val="black"/>
                </a:solidFill>
              </a:rPr>
              <a:t>Беннетт</a:t>
            </a:r>
            <a:r>
              <a:rPr lang="ru-RU" sz="1600" dirty="0">
                <a:solidFill>
                  <a:prstClr val="black"/>
                </a:solidFill>
              </a:rPr>
              <a:t>. </a:t>
            </a:r>
            <a:r>
              <a:rPr lang="ru-RU" sz="1600" dirty="0" err="1">
                <a:solidFill>
                  <a:prstClr val="black"/>
                </a:solidFill>
              </a:rPr>
              <a:t>Джун</a:t>
            </a:r>
            <a:r>
              <a:rPr lang="ru-RU" sz="1600" dirty="0">
                <a:solidFill>
                  <a:prstClr val="black"/>
                </a:solidFill>
              </a:rPr>
              <a:t> знает все о постоянных посетителях библиотеки, но после смерти мамы старается избегать общества людей. Но в один день все меняется. Местные власти грозятся закрыть несколько библиотек, и жители выступают против. </a:t>
            </a:r>
            <a:r>
              <a:rPr lang="ru-RU" sz="1600" dirty="0" err="1">
                <a:solidFill>
                  <a:prstClr val="black"/>
                </a:solidFill>
              </a:rPr>
              <a:t>Джун</a:t>
            </a:r>
            <a:r>
              <a:rPr lang="ru-RU" sz="1600" dirty="0">
                <a:solidFill>
                  <a:prstClr val="black"/>
                </a:solidFill>
              </a:rPr>
              <a:t> хочет присоединиться к недовольным, но сотрудникам библиотеки запрещено участвовать в этом конфликте. Одного местные власти не учли: сотрудникам библиотеки не запрещено распутывать хитрые схемы. Очень скоро </a:t>
            </a:r>
            <a:r>
              <a:rPr lang="ru-RU" sz="1600" dirty="0" err="1">
                <a:solidFill>
                  <a:prstClr val="black"/>
                </a:solidFill>
              </a:rPr>
              <a:t>Джун</a:t>
            </a:r>
            <a:r>
              <a:rPr lang="ru-RU" sz="1600" dirty="0">
                <a:solidFill>
                  <a:prstClr val="black"/>
                </a:solidFill>
              </a:rPr>
              <a:t> поймет, что закрытие библиотеки кое-кому очень выгодно. А значит — надо действовать. Кто знает, может, эта операция по спасению библиотеки снова подарит </a:t>
            </a:r>
            <a:r>
              <a:rPr lang="ru-RU" sz="1600" dirty="0" err="1">
                <a:solidFill>
                  <a:prstClr val="black"/>
                </a:solidFill>
              </a:rPr>
              <a:t>Джун</a:t>
            </a:r>
            <a:r>
              <a:rPr lang="ru-RU" sz="1600" dirty="0">
                <a:solidFill>
                  <a:prstClr val="black"/>
                </a:solidFill>
              </a:rPr>
              <a:t> надежду и откроет сердце для новой дружбы и любви.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84(4Вел)</a:t>
            </a:r>
          </a:p>
          <a:p>
            <a:r>
              <a:rPr lang="ru-RU" sz="1200" dirty="0">
                <a:solidFill>
                  <a:prstClr val="black"/>
                </a:solidFill>
              </a:rPr>
              <a:t>С 97</a:t>
            </a:r>
          </a:p>
          <a:p>
            <a:r>
              <a:rPr lang="ru-RU" sz="1200" dirty="0" err="1">
                <a:solidFill>
                  <a:prstClr val="black"/>
                </a:solidFill>
              </a:rPr>
              <a:t>Сэмпсон</a:t>
            </a:r>
            <a:r>
              <a:rPr lang="ru-RU" sz="1200" dirty="0">
                <a:solidFill>
                  <a:prstClr val="black"/>
                </a:solidFill>
              </a:rPr>
              <a:t>, </a:t>
            </a:r>
            <a:r>
              <a:rPr lang="ru-RU" sz="1200" dirty="0" err="1">
                <a:solidFill>
                  <a:prstClr val="black"/>
                </a:solidFill>
              </a:rPr>
              <a:t>Фрейя</a:t>
            </a:r>
            <a:r>
              <a:rPr lang="ru-RU" sz="1200" dirty="0">
                <a:solidFill>
                  <a:prstClr val="black"/>
                </a:solidFill>
              </a:rPr>
              <a:t>. </a:t>
            </a:r>
          </a:p>
          <a:p>
            <a:r>
              <a:rPr lang="ru-RU" sz="1200" dirty="0">
                <a:solidFill>
                  <a:prstClr val="black"/>
                </a:solidFill>
              </a:rPr>
              <a:t>Библиотека моего сердца [Текст] : художественная лит-</a:t>
            </a:r>
            <a:r>
              <a:rPr lang="ru-RU" sz="1200" dirty="0" err="1">
                <a:solidFill>
                  <a:prstClr val="black"/>
                </a:solidFill>
              </a:rPr>
              <a:t>ра</a:t>
            </a:r>
            <a:r>
              <a:rPr lang="ru-RU" sz="1200" dirty="0">
                <a:solidFill>
                  <a:prstClr val="black"/>
                </a:solidFill>
              </a:rPr>
              <a:t> / </a:t>
            </a:r>
            <a:r>
              <a:rPr lang="ru-RU" sz="1200" dirty="0" err="1">
                <a:solidFill>
                  <a:prstClr val="black"/>
                </a:solidFill>
              </a:rPr>
              <a:t>Фрейя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Сэмпсон</a:t>
            </a:r>
            <a:r>
              <a:rPr lang="ru-RU" sz="1200" dirty="0">
                <a:solidFill>
                  <a:prstClr val="black"/>
                </a:solidFill>
              </a:rPr>
              <a:t> ; перевод с английского Юлии Хохловой. - Москва : INSPIRIA : </a:t>
            </a:r>
            <a:r>
              <a:rPr lang="ru-RU" sz="1200" dirty="0" err="1">
                <a:solidFill>
                  <a:prstClr val="black"/>
                </a:solidFill>
              </a:rPr>
              <a:t>Эксмо</a:t>
            </a:r>
            <a:r>
              <a:rPr lang="ru-RU" sz="1200" dirty="0">
                <a:solidFill>
                  <a:prstClr val="black"/>
                </a:solidFill>
              </a:rPr>
              <a:t>, 2022. - 316, [1] с.</a:t>
            </a:r>
          </a:p>
        </p:txBody>
      </p:sp>
    </p:spTree>
    <p:extLst>
      <p:ext uri="{BB962C8B-B14F-4D97-AF65-F5344CB8AC3E}">
        <p14:creationId xmlns:p14="http://schemas.microsoft.com/office/powerpoint/2010/main" val="292040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3758279" cy="56874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72283" y="1787344"/>
            <a:ext cx="42484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Египет, 1942-й год. Вторая Мировая война расколола на только Запад, но и Восток. На пыльных улочках экзотического Каира развернулась настоящая война «бойцов невидимого фронта» Великобритании и Германии, а местные жители, по давней арабской привычке, пользуются этим, чтобы плести собственные политические интриги. Таков фон, на котором начинается ожесточенное противостояние двух профессионалов Большой игры — немецкого шпиона-диверсанта и английского контрразведчика. Они равно умны и бесстрашны. Равно считают, что цель оправдывает средства, и не готовы щадить ни себя, ни других. Но победа достанется только одному...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60110" y="188640"/>
            <a:ext cx="45542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 16+ </a:t>
            </a:r>
          </a:p>
          <a:p>
            <a:r>
              <a:rPr lang="ru-RU" sz="1200" dirty="0">
                <a:solidFill>
                  <a:prstClr val="black"/>
                </a:solidFill>
              </a:rPr>
              <a:t>84(4Вел)</a:t>
            </a:r>
          </a:p>
          <a:p>
            <a:r>
              <a:rPr lang="ru-RU" sz="1200" dirty="0">
                <a:solidFill>
                  <a:prstClr val="black"/>
                </a:solidFill>
              </a:rPr>
              <a:t>Ф 75</a:t>
            </a:r>
          </a:p>
          <a:p>
            <a:r>
              <a:rPr lang="ru-RU" sz="1200" dirty="0" err="1">
                <a:solidFill>
                  <a:prstClr val="black"/>
                </a:solidFill>
              </a:rPr>
              <a:t>Фоллетт</a:t>
            </a:r>
            <a:r>
              <a:rPr lang="ru-RU" sz="1200" dirty="0">
                <a:solidFill>
                  <a:prstClr val="black"/>
                </a:solidFill>
              </a:rPr>
              <a:t>, Кен. </a:t>
            </a:r>
          </a:p>
          <a:p>
            <a:r>
              <a:rPr lang="ru-RU" sz="1200" dirty="0">
                <a:solidFill>
                  <a:prstClr val="black"/>
                </a:solidFill>
              </a:rPr>
              <a:t>Ключ к Ребекке [Текст] : роман / Кен </a:t>
            </a:r>
            <a:r>
              <a:rPr lang="ru-RU" sz="1200" dirty="0" err="1">
                <a:solidFill>
                  <a:prstClr val="black"/>
                </a:solidFill>
              </a:rPr>
              <a:t>Фоллетт</a:t>
            </a:r>
            <a:r>
              <a:rPr lang="ru-RU" sz="1200" dirty="0">
                <a:solidFill>
                  <a:prstClr val="black"/>
                </a:solidFill>
              </a:rPr>
              <a:t> ; перевод с английского Д. </a:t>
            </a:r>
            <a:r>
              <a:rPr lang="ru-RU" sz="1200" dirty="0" err="1">
                <a:solidFill>
                  <a:prstClr val="black"/>
                </a:solidFill>
              </a:rPr>
              <a:t>Грацевич</a:t>
            </a:r>
            <a:r>
              <a:rPr lang="ru-RU" sz="1200" dirty="0">
                <a:solidFill>
                  <a:prstClr val="black"/>
                </a:solidFill>
              </a:rPr>
              <a:t>. - Москва : АСТ, 2022. - 381, [2] с. - (Бестселлеры Кена </a:t>
            </a:r>
            <a:r>
              <a:rPr lang="ru-RU" sz="1200" dirty="0" err="1">
                <a:solidFill>
                  <a:prstClr val="black"/>
                </a:solidFill>
              </a:rPr>
              <a:t>Фоллетта</a:t>
            </a:r>
            <a:r>
              <a:rPr lang="ru-RU" sz="1200" dirty="0">
                <a:solidFill>
                  <a:prstClr val="black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853910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0" y="558343"/>
            <a:ext cx="3596275" cy="57915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64930" y="1951716"/>
            <a:ext cx="385096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Жизнь Мелани стремительно меняется. С недавних пор в ее доме живет тринадцатилетняя </a:t>
            </a:r>
            <a:r>
              <a:rPr lang="ru-RU" sz="1600" dirty="0" err="1">
                <a:solidFill>
                  <a:prstClr val="black"/>
                </a:solidFill>
              </a:rPr>
              <a:t>Нола</a:t>
            </a:r>
            <a:r>
              <a:rPr lang="ru-RU" sz="1600" dirty="0">
                <a:solidFill>
                  <a:prstClr val="black"/>
                </a:solidFill>
              </a:rPr>
              <a:t>, дочь ее возлюбленного Джека, о существовании которой они оба узнали совсем недавно. У </a:t>
            </a:r>
            <a:r>
              <a:rPr lang="ru-RU" sz="1600" dirty="0" err="1">
                <a:solidFill>
                  <a:prstClr val="black"/>
                </a:solidFill>
              </a:rPr>
              <a:t>Нолы</a:t>
            </a:r>
            <a:r>
              <a:rPr lang="ru-RU" sz="1600" dirty="0">
                <a:solidFill>
                  <a:prstClr val="black"/>
                </a:solidFill>
              </a:rPr>
              <a:t> есть искусно выполненный большой кукольный домик с фигурками обитателей – копия одного из городских старинных особняков. Поговаривают, в особняке, имеющем непростую историю, обитают призраки. Мелани и Джек отправляются к хозяйке дома, чтобы разобраться в этих слухах, потому что с недавних пор Мелани и </a:t>
            </a:r>
            <a:r>
              <a:rPr lang="ru-RU" sz="1600" dirty="0" err="1">
                <a:solidFill>
                  <a:prstClr val="black"/>
                </a:solidFill>
              </a:rPr>
              <a:t>Нола</a:t>
            </a:r>
            <a:r>
              <a:rPr lang="ru-RU" sz="1600" dirty="0">
                <a:solidFill>
                  <a:prstClr val="black"/>
                </a:solidFill>
              </a:rPr>
              <a:t> получают от потусторонних сил загадочные и иногда довольные пугающие знаки.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88640"/>
            <a:ext cx="4752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 16+ </a:t>
            </a:r>
          </a:p>
          <a:p>
            <a:r>
              <a:rPr lang="ru-RU" sz="1200" dirty="0">
                <a:solidFill>
                  <a:prstClr val="black"/>
                </a:solidFill>
              </a:rPr>
              <a:t>84(7Сое)</a:t>
            </a:r>
          </a:p>
          <a:p>
            <a:r>
              <a:rPr lang="ru-RU" sz="1200" dirty="0">
                <a:solidFill>
                  <a:prstClr val="black"/>
                </a:solidFill>
              </a:rPr>
              <a:t>У 13</a:t>
            </a:r>
          </a:p>
          <a:p>
            <a:r>
              <a:rPr lang="ru-RU" sz="1200" dirty="0">
                <a:solidFill>
                  <a:prstClr val="black"/>
                </a:solidFill>
              </a:rPr>
              <a:t>Уайт, Карен. </a:t>
            </a:r>
          </a:p>
          <a:p>
            <a:r>
              <a:rPr lang="ru-RU" sz="1200" dirty="0">
                <a:solidFill>
                  <a:prstClr val="black"/>
                </a:solidFill>
              </a:rPr>
              <a:t>Незнакомцы на Монтегю-стрит [Текст] : роман / Карен Уайт ; перевод с английского Александра Бушуева, Татьяны Бушуевой. - Москва : </a:t>
            </a:r>
            <a:r>
              <a:rPr lang="ru-RU" sz="1200" dirty="0" err="1">
                <a:solidFill>
                  <a:prstClr val="black"/>
                </a:solidFill>
              </a:rPr>
              <a:t>Эксмо</a:t>
            </a:r>
            <a:r>
              <a:rPr lang="ru-RU" sz="1200" dirty="0">
                <a:solidFill>
                  <a:prstClr val="black"/>
                </a:solidFill>
              </a:rPr>
              <a:t>, 2020. - 477, [1] с. - (Зарубежный романтический бестселлер). </a:t>
            </a:r>
          </a:p>
        </p:txBody>
      </p:sp>
    </p:spTree>
    <p:extLst>
      <p:ext uri="{BB962C8B-B14F-4D97-AF65-F5344CB8AC3E}">
        <p14:creationId xmlns:p14="http://schemas.microsoft.com/office/powerpoint/2010/main" val="4268903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5" y="548680"/>
            <a:ext cx="3604516" cy="5688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07648" y="1836107"/>
            <a:ext cx="48993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Гётеборг, 1925 год. Из мутных вод реки </a:t>
            </a:r>
            <a:r>
              <a:rPr lang="ru-RU" sz="1400" dirty="0" err="1">
                <a:solidFill>
                  <a:prstClr val="black"/>
                </a:solidFill>
              </a:rPr>
              <a:t>Севеон</a:t>
            </a:r>
            <a:r>
              <a:rPr lang="ru-RU" sz="1400" dirty="0">
                <a:solidFill>
                  <a:prstClr val="black"/>
                </a:solidFill>
              </a:rPr>
              <a:t> вылавливают труп хорошо одетого мужчины. Тонкая, но глубокая кровавая рана, зияющая под шелковым шарфом на его шее, не оставляет сомнений: мужчину удавили. Удавили очень жестоким и экзотическим способом — гарротой, испанским орудием казни, сдавливающим шею тонкой железной струной...Несколько лет назад в Швеции уже произошла целая серия подобных убийств. Тогда преступника схватили, признали невменяемым, и сейчас он — единственный заключенный на удаленном острове, прозванном Чумным. Кстати, на том самом острове, где родился и вырос удавленный мужчина... А недавно знаменитый шведский писатель в деталях описал точно такое же убийство в своем романе. И он тоже психически </a:t>
            </a:r>
            <a:r>
              <a:rPr lang="ru-RU" sz="1400" dirty="0" err="1">
                <a:solidFill>
                  <a:prstClr val="black"/>
                </a:solidFill>
              </a:rPr>
              <a:t>нездоров</a:t>
            </a:r>
            <a:r>
              <a:rPr lang="ru-RU" sz="1400" dirty="0">
                <a:solidFill>
                  <a:prstClr val="black"/>
                </a:solidFill>
              </a:rPr>
              <a:t> и находится под круглосуточным наблюдением... на Чумном острове. Неужели заключенный преступник и модный писатель — это один и тот же человек? Старший констебль полиции Нильс </a:t>
            </a:r>
            <a:r>
              <a:rPr lang="ru-RU" sz="1400" dirty="0" err="1">
                <a:solidFill>
                  <a:prstClr val="black"/>
                </a:solidFill>
              </a:rPr>
              <a:t>Гуннарссон</a:t>
            </a:r>
            <a:r>
              <a:rPr lang="ru-RU" sz="1400" dirty="0">
                <a:solidFill>
                  <a:prstClr val="black"/>
                </a:solidFill>
              </a:rPr>
              <a:t> плывет на остров — и находит безумного сидельца там, где ему и положено быть: в изолированной камере под семью замками...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13230" y="26064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 16+ </a:t>
            </a:r>
          </a:p>
          <a:p>
            <a:r>
              <a:rPr lang="ru-RU" sz="1200" dirty="0">
                <a:solidFill>
                  <a:prstClr val="black"/>
                </a:solidFill>
              </a:rPr>
              <a:t>84(4Шве)</a:t>
            </a:r>
          </a:p>
          <a:p>
            <a:r>
              <a:rPr lang="ru-RU" sz="1200" dirty="0">
                <a:solidFill>
                  <a:prstClr val="black"/>
                </a:solidFill>
              </a:rPr>
              <a:t>Х 39</a:t>
            </a:r>
          </a:p>
          <a:p>
            <a:r>
              <a:rPr lang="ru-RU" sz="1200" dirty="0" err="1">
                <a:solidFill>
                  <a:prstClr val="black"/>
                </a:solidFill>
              </a:rPr>
              <a:t>Хермансон</a:t>
            </a:r>
            <a:r>
              <a:rPr lang="ru-RU" sz="1200" dirty="0">
                <a:solidFill>
                  <a:prstClr val="black"/>
                </a:solidFill>
              </a:rPr>
              <a:t>, Мари. </a:t>
            </a:r>
          </a:p>
          <a:p>
            <a:r>
              <a:rPr lang="ru-RU" sz="1200" dirty="0">
                <a:solidFill>
                  <a:prstClr val="black"/>
                </a:solidFill>
              </a:rPr>
              <a:t>Чумной остров [Текст] : роман / Мари </a:t>
            </a:r>
            <a:r>
              <a:rPr lang="ru-RU" sz="1200" dirty="0" err="1">
                <a:solidFill>
                  <a:prstClr val="black"/>
                </a:solidFill>
              </a:rPr>
              <a:t>Хермансон</a:t>
            </a:r>
            <a:r>
              <a:rPr lang="ru-RU" sz="1200" dirty="0">
                <a:solidFill>
                  <a:prstClr val="black"/>
                </a:solidFill>
              </a:rPr>
              <a:t> ; перевод со шведского Т. О. Шапошниковой. - Москва : INSPIRIA : </a:t>
            </a:r>
            <a:r>
              <a:rPr lang="ru-RU" sz="1200" dirty="0" err="1">
                <a:solidFill>
                  <a:prstClr val="black"/>
                </a:solidFill>
              </a:rPr>
              <a:t>Эксмо</a:t>
            </a:r>
            <a:r>
              <a:rPr lang="ru-RU" sz="1200" dirty="0">
                <a:solidFill>
                  <a:prstClr val="black"/>
                </a:solidFill>
              </a:rPr>
              <a:t>, 2022. - 348, [1] с. - (</a:t>
            </a:r>
            <a:r>
              <a:rPr lang="ru-RU" sz="1200" dirty="0" err="1">
                <a:solidFill>
                  <a:prstClr val="black"/>
                </a:solidFill>
              </a:rPr>
              <a:t>Tok</a:t>
            </a:r>
            <a:r>
              <a:rPr lang="ru-RU" sz="1200" dirty="0">
                <a:solidFill>
                  <a:prstClr val="black"/>
                </a:solidFill>
              </a:rPr>
              <a:t>. Национальный бестселлер. Швеция). </a:t>
            </a:r>
          </a:p>
        </p:txBody>
      </p:sp>
    </p:spTree>
    <p:extLst>
      <p:ext uri="{BB962C8B-B14F-4D97-AF65-F5344CB8AC3E}">
        <p14:creationId xmlns:p14="http://schemas.microsoft.com/office/powerpoint/2010/main" val="3291733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0" y="548681"/>
            <a:ext cx="3663710" cy="57606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64618" y="1610790"/>
            <a:ext cx="442798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Недавно Джейн приехала в Бирмингем, штат Алабама, и теперь выгуливает собак в </a:t>
            </a:r>
            <a:r>
              <a:rPr lang="ru-RU" sz="1600" dirty="0" err="1">
                <a:solidFill>
                  <a:prstClr val="black"/>
                </a:solidFill>
              </a:rPr>
              <a:t>Торнфилд-Эстейтс</a:t>
            </a:r>
            <a:r>
              <a:rPr lang="ru-RU" sz="1600" dirty="0">
                <a:solidFill>
                  <a:prstClr val="black"/>
                </a:solidFill>
              </a:rPr>
              <a:t> — элитном районе с блестящими внедорожниками и скучающими домохозяйками. В месте, где никто не заметит, если она возьмет себе выброшенные безделушки или снимет украшения с туалетных столиков своих обеспеченных клиентов. Где никому не придет в голову спросить, настоящее ли ее имя — Джейн. Удача изменяет ей, когда она встречает овдовевшего Эдди Рочестера. И чем сильнее разгораются их чувства, тем неустаннее ее преследует легенда о </a:t>
            </a:r>
            <a:r>
              <a:rPr lang="ru-RU" sz="1600" dirty="0" err="1">
                <a:solidFill>
                  <a:prstClr val="black"/>
                </a:solidFill>
              </a:rPr>
              <a:t>Беа</a:t>
            </a:r>
            <a:r>
              <a:rPr lang="ru-RU" sz="1600" dirty="0">
                <a:solidFill>
                  <a:prstClr val="black"/>
                </a:solidFill>
              </a:rPr>
              <a:t>, амбициозной и успешной красавице, погибшей в водах озера. Как у нее, обычной Джейн, получится соответствовать таким требованиям? И сможет ли она завоевать сердце Эдди до того, как ее прошлое — или его — настигнет их?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8864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 16+ </a:t>
            </a:r>
          </a:p>
          <a:p>
            <a:r>
              <a:rPr lang="ru-RU" sz="1200" dirty="0">
                <a:solidFill>
                  <a:prstClr val="black"/>
                </a:solidFill>
              </a:rPr>
              <a:t>84(7Сое)</a:t>
            </a:r>
          </a:p>
          <a:p>
            <a:r>
              <a:rPr lang="ru-RU" sz="1200" dirty="0">
                <a:solidFill>
                  <a:prstClr val="black"/>
                </a:solidFill>
              </a:rPr>
              <a:t>Х 70</a:t>
            </a:r>
          </a:p>
          <a:p>
            <a:r>
              <a:rPr lang="ru-RU" sz="1200" dirty="0" err="1">
                <a:solidFill>
                  <a:prstClr val="black"/>
                </a:solidFill>
              </a:rPr>
              <a:t>Хокинс</a:t>
            </a:r>
            <a:r>
              <a:rPr lang="ru-RU" sz="1200" dirty="0">
                <a:solidFill>
                  <a:prstClr val="black"/>
                </a:solidFill>
              </a:rPr>
              <a:t>, Рейчел. </a:t>
            </a:r>
          </a:p>
          <a:p>
            <a:r>
              <a:rPr lang="ru-RU" sz="1200" dirty="0">
                <a:solidFill>
                  <a:prstClr val="black"/>
                </a:solidFill>
              </a:rPr>
              <a:t>Жена наверху [Текст] : роман / Рейчел </a:t>
            </a:r>
            <a:r>
              <a:rPr lang="ru-RU" sz="1200" dirty="0" err="1">
                <a:solidFill>
                  <a:prstClr val="black"/>
                </a:solidFill>
              </a:rPr>
              <a:t>Хокинс</a:t>
            </a:r>
            <a:r>
              <a:rPr lang="ru-RU" sz="1200" dirty="0">
                <a:solidFill>
                  <a:prstClr val="black"/>
                </a:solidFill>
              </a:rPr>
              <a:t> ; перевод с английского Влады Коваленко. - Москва : АСТ, 2022. - 316, [2] с. - (Сюжеты вне времени).</a:t>
            </a:r>
          </a:p>
        </p:txBody>
      </p:sp>
    </p:spTree>
    <p:extLst>
      <p:ext uri="{BB962C8B-B14F-4D97-AF65-F5344CB8AC3E}">
        <p14:creationId xmlns:p14="http://schemas.microsoft.com/office/powerpoint/2010/main" val="2539674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" y="548680"/>
            <a:ext cx="3617913" cy="5688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67944" y="1772816"/>
            <a:ext cx="480715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Завораживающий роман о мрачных семейных тайнах, женской мести и восхождении с самого дна на фоне разрушительного землетрясения в Сан-Франциско в 1906 году. После смерти матери </a:t>
            </a:r>
            <a:r>
              <a:rPr lang="ru-RU" sz="1400" dirty="0" err="1">
                <a:solidFill>
                  <a:prstClr val="black"/>
                </a:solidFill>
              </a:rPr>
              <a:t>Мэй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Кимбл</a:t>
            </a:r>
            <a:r>
              <a:rPr lang="ru-RU" sz="1400" dirty="0">
                <a:solidFill>
                  <a:prstClr val="black"/>
                </a:solidFill>
              </a:rPr>
              <a:t> без гроша в кармане живет одна, пока тетя, о существовании которой та не подозревала, не увозит ее в Сан-Франциско. Там </a:t>
            </a:r>
            <a:r>
              <a:rPr lang="ru-RU" sz="1400" dirty="0" err="1">
                <a:solidFill>
                  <a:prstClr val="black"/>
                </a:solidFill>
              </a:rPr>
              <a:t>Мэй</a:t>
            </a:r>
            <a:r>
              <a:rPr lang="ru-RU" sz="1400" dirty="0">
                <a:solidFill>
                  <a:prstClr val="black"/>
                </a:solidFill>
              </a:rPr>
              <a:t> приветствуют в богатой семье </a:t>
            </a:r>
            <a:r>
              <a:rPr lang="ru-RU" sz="1400" dirty="0" err="1">
                <a:solidFill>
                  <a:prstClr val="black"/>
                </a:solidFill>
              </a:rPr>
              <a:t>Салливанов</a:t>
            </a:r>
            <a:r>
              <a:rPr lang="ru-RU" sz="1400" dirty="0">
                <a:solidFill>
                  <a:prstClr val="black"/>
                </a:solidFill>
              </a:rPr>
              <a:t> и в их кругу общения. Поначалу ошеломленная богатством новой жизни, постепенно </a:t>
            </a:r>
            <a:r>
              <a:rPr lang="ru-RU" sz="1400" dirty="0" err="1">
                <a:solidFill>
                  <a:prstClr val="black"/>
                </a:solidFill>
              </a:rPr>
              <a:t>Мэй</a:t>
            </a:r>
            <a:r>
              <a:rPr lang="ru-RU" sz="1400" dirty="0">
                <a:solidFill>
                  <a:prstClr val="black"/>
                </a:solidFill>
              </a:rPr>
              <a:t> понимает, что в закоулках особняка </a:t>
            </a:r>
            <a:r>
              <a:rPr lang="ru-RU" sz="1400" dirty="0" err="1">
                <a:solidFill>
                  <a:prstClr val="black"/>
                </a:solidFill>
              </a:rPr>
              <a:t>Салливанов</a:t>
            </a:r>
            <a:r>
              <a:rPr lang="ru-RU" sz="1400" dirty="0">
                <a:solidFill>
                  <a:prstClr val="black"/>
                </a:solidFill>
              </a:rPr>
              <a:t> скрываются темные тайны. Ее очаровательная кузина часто исчезает по ночам. Тетя бродит одна в тумане. А служанка постоянно </a:t>
            </a:r>
            <a:r>
              <a:rPr lang="ru-RU" sz="1400" dirty="0" err="1">
                <a:solidFill>
                  <a:prstClr val="black"/>
                </a:solidFill>
              </a:rPr>
              <a:t>намекает,что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Мэй</a:t>
            </a:r>
            <a:r>
              <a:rPr lang="ru-RU" sz="1400" dirty="0">
                <a:solidFill>
                  <a:prstClr val="black"/>
                </a:solidFill>
              </a:rPr>
              <a:t> в опасности. Попав в ловушку, </a:t>
            </a:r>
            <a:r>
              <a:rPr lang="ru-RU" sz="1400" dirty="0" err="1">
                <a:solidFill>
                  <a:prstClr val="black"/>
                </a:solidFill>
              </a:rPr>
              <a:t>Мэй</a:t>
            </a:r>
            <a:r>
              <a:rPr lang="ru-RU" sz="1400" dirty="0">
                <a:solidFill>
                  <a:prstClr val="black"/>
                </a:solidFill>
              </a:rPr>
              <a:t> рискует потерять все, включая свободу. Затем ранним апрельским утром Сан-Франциско рушится. Из тлеющих руин </a:t>
            </a:r>
            <a:r>
              <a:rPr lang="ru-RU" sz="1400" dirty="0" err="1">
                <a:solidFill>
                  <a:prstClr val="black"/>
                </a:solidFill>
              </a:rPr>
              <a:t>Мэй</a:t>
            </a:r>
            <a:r>
              <a:rPr lang="ru-RU" sz="1400" dirty="0">
                <a:solidFill>
                  <a:prstClr val="black"/>
                </a:solidFill>
              </a:rPr>
              <a:t> отправляется в мучительный путь, чтобы вернуть то, что ей принадлежит. Этот трагический поворот судьбы, наряду с помощью бесстрашного журналиста, позволит </a:t>
            </a:r>
            <a:r>
              <a:rPr lang="ru-RU" sz="1400" dirty="0" err="1">
                <a:solidFill>
                  <a:prstClr val="black"/>
                </a:solidFill>
              </a:rPr>
              <a:t>Мэй</a:t>
            </a:r>
            <a:r>
              <a:rPr lang="ru-RU" sz="1400" dirty="0">
                <a:solidFill>
                  <a:prstClr val="black"/>
                </a:solidFill>
              </a:rPr>
              <a:t> отомстить врагам. Но использует ли она этот шанс?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03102" y="18864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 16+ </a:t>
            </a:r>
          </a:p>
          <a:p>
            <a:r>
              <a:rPr lang="ru-RU" sz="1200" dirty="0">
                <a:solidFill>
                  <a:prstClr val="black"/>
                </a:solidFill>
              </a:rPr>
              <a:t>84(7Сое)</a:t>
            </a:r>
          </a:p>
          <a:p>
            <a:r>
              <a:rPr lang="ru-RU" sz="1200" dirty="0">
                <a:solidFill>
                  <a:prstClr val="black"/>
                </a:solidFill>
              </a:rPr>
              <a:t>Ч-43</a:t>
            </a:r>
          </a:p>
          <a:p>
            <a:r>
              <a:rPr lang="ru-RU" sz="1200" dirty="0" err="1">
                <a:solidFill>
                  <a:prstClr val="black"/>
                </a:solidFill>
              </a:rPr>
              <a:t>Ченс</a:t>
            </a:r>
            <a:r>
              <a:rPr lang="ru-RU" sz="1200" dirty="0">
                <a:solidFill>
                  <a:prstClr val="black"/>
                </a:solidFill>
              </a:rPr>
              <a:t>, </a:t>
            </a:r>
            <a:r>
              <a:rPr lang="ru-RU" sz="1200" dirty="0" err="1">
                <a:solidFill>
                  <a:prstClr val="black"/>
                </a:solidFill>
              </a:rPr>
              <a:t>Меган</a:t>
            </a:r>
            <a:r>
              <a:rPr lang="ru-RU" sz="1200" dirty="0">
                <a:solidFill>
                  <a:prstClr val="black"/>
                </a:solidFill>
              </a:rPr>
              <a:t>. </a:t>
            </a:r>
          </a:p>
          <a:p>
            <a:r>
              <a:rPr lang="ru-RU" sz="1200" dirty="0">
                <a:solidFill>
                  <a:prstClr val="black"/>
                </a:solidFill>
              </a:rPr>
              <a:t>Великолепные руины [Текст] : роман / </a:t>
            </a:r>
            <a:r>
              <a:rPr lang="ru-RU" sz="1200" dirty="0" err="1">
                <a:solidFill>
                  <a:prstClr val="black"/>
                </a:solidFill>
              </a:rPr>
              <a:t>Меган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Ченс</a:t>
            </a:r>
            <a:r>
              <a:rPr lang="ru-RU" sz="1200" dirty="0">
                <a:solidFill>
                  <a:prstClr val="black"/>
                </a:solidFill>
              </a:rPr>
              <a:t> ; перевод с английского Ирины Павловой. - Москва : АСТ, 2022. - 381, [2] с. - (Голоса времени). </a:t>
            </a:r>
          </a:p>
        </p:txBody>
      </p:sp>
    </p:spTree>
    <p:extLst>
      <p:ext uri="{BB962C8B-B14F-4D97-AF65-F5344CB8AC3E}">
        <p14:creationId xmlns:p14="http://schemas.microsoft.com/office/powerpoint/2010/main" val="143019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3667486" cy="57678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5976" y="2132856"/>
            <a:ext cx="42839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Люси </a:t>
            </a:r>
            <a:r>
              <a:rPr lang="ru-RU" sz="1600" dirty="0" err="1">
                <a:solidFill>
                  <a:prstClr val="black"/>
                </a:solidFill>
              </a:rPr>
              <a:t>Даймонд</a:t>
            </a:r>
            <a:r>
              <a:rPr lang="ru-RU" sz="1600" dirty="0">
                <a:solidFill>
                  <a:prstClr val="black"/>
                </a:solidFill>
              </a:rPr>
              <a:t> — королева семейных драм. Ее истории уникальны, они попадают в самое сердце, дарят надежду, радость и любовь читателям по всему миру.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В глазах окружающих и самых близких Патрик Кристофер </a:t>
            </a:r>
            <a:r>
              <a:rPr lang="ru-RU" sz="1600" dirty="0" err="1">
                <a:solidFill>
                  <a:prstClr val="black"/>
                </a:solidFill>
              </a:rPr>
              <a:t>Шеппард</a:t>
            </a:r>
            <a:r>
              <a:rPr lang="ru-RU" sz="1600" dirty="0">
                <a:solidFill>
                  <a:prstClr val="black"/>
                </a:solidFill>
              </a:rPr>
              <a:t> был замечательным отцом, мужем и сыном, которого все любили и уважали. Он был идеальным, в отличие от своего брата Дэна. И вот Патрика не стало. Дэн всей душой хочет помочь семье пережить горе утраты. Он обещает быть рядом. Он обещает любить и заботиться. Он обещает дать второй шанс всей семье и самому себе обрести счастье. Но так ли идеален был его брат? И надо ли быть идеальным, чтобы сделать счастливыми своих близких?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260648"/>
            <a:ext cx="45144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 16+ </a:t>
            </a:r>
          </a:p>
          <a:p>
            <a:r>
              <a:rPr lang="ru-RU" sz="1200" dirty="0">
                <a:solidFill>
                  <a:prstClr val="black"/>
                </a:solidFill>
              </a:rPr>
              <a:t>84(4Вел)</a:t>
            </a:r>
          </a:p>
          <a:p>
            <a:r>
              <a:rPr lang="ru-RU" sz="1200" dirty="0">
                <a:solidFill>
                  <a:prstClr val="black"/>
                </a:solidFill>
              </a:rPr>
              <a:t>Д 14</a:t>
            </a:r>
          </a:p>
          <a:p>
            <a:r>
              <a:rPr lang="ru-RU" sz="1200" dirty="0" err="1">
                <a:solidFill>
                  <a:prstClr val="black"/>
                </a:solidFill>
              </a:rPr>
              <a:t>Даймонд</a:t>
            </a:r>
            <a:r>
              <a:rPr lang="ru-RU" sz="1200" dirty="0">
                <a:solidFill>
                  <a:prstClr val="black"/>
                </a:solidFill>
              </a:rPr>
              <a:t>, Люси. </a:t>
            </a:r>
          </a:p>
          <a:p>
            <a:r>
              <a:rPr lang="ru-RU" sz="1200" dirty="0">
                <a:solidFill>
                  <a:prstClr val="black"/>
                </a:solidFill>
              </a:rPr>
              <a:t>Обещание [Текст] : художественная лит-</a:t>
            </a:r>
            <a:r>
              <a:rPr lang="ru-RU" sz="1200" dirty="0" err="1">
                <a:solidFill>
                  <a:prstClr val="black"/>
                </a:solidFill>
              </a:rPr>
              <a:t>ра</a:t>
            </a:r>
            <a:r>
              <a:rPr lang="ru-RU" sz="1200" dirty="0">
                <a:solidFill>
                  <a:prstClr val="black"/>
                </a:solidFill>
              </a:rPr>
              <a:t> / Люси </a:t>
            </a:r>
            <a:r>
              <a:rPr lang="ru-RU" sz="1200" dirty="0" err="1">
                <a:solidFill>
                  <a:prstClr val="black"/>
                </a:solidFill>
              </a:rPr>
              <a:t>Даймонд</a:t>
            </a:r>
            <a:r>
              <a:rPr lang="ru-RU" sz="1200" dirty="0">
                <a:solidFill>
                  <a:prstClr val="black"/>
                </a:solidFill>
              </a:rPr>
              <a:t> ; перевод с английского Марины </a:t>
            </a:r>
            <a:r>
              <a:rPr lang="ru-RU" sz="1200" dirty="0" err="1">
                <a:solidFill>
                  <a:prstClr val="black"/>
                </a:solidFill>
              </a:rPr>
              <a:t>Рябцун</a:t>
            </a:r>
            <a:r>
              <a:rPr lang="ru-RU" sz="1200" dirty="0">
                <a:solidFill>
                  <a:prstClr val="black"/>
                </a:solidFill>
              </a:rPr>
              <a:t>. - Москва : INSPIRIA : </a:t>
            </a:r>
            <a:r>
              <a:rPr lang="ru-RU" sz="1200" dirty="0" err="1">
                <a:solidFill>
                  <a:prstClr val="black"/>
                </a:solidFill>
              </a:rPr>
              <a:t>Эксмо</a:t>
            </a:r>
            <a:r>
              <a:rPr lang="ru-RU" sz="1200" dirty="0">
                <a:solidFill>
                  <a:prstClr val="black"/>
                </a:solidFill>
              </a:rPr>
              <a:t>, 2022. - 412, [1] с.</a:t>
            </a:r>
          </a:p>
        </p:txBody>
      </p:sp>
    </p:spTree>
    <p:extLst>
      <p:ext uri="{BB962C8B-B14F-4D97-AF65-F5344CB8AC3E}">
        <p14:creationId xmlns:p14="http://schemas.microsoft.com/office/powerpoint/2010/main" val="2293083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5" y="548680"/>
            <a:ext cx="3632942" cy="57606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9952" y="1772816"/>
            <a:ext cx="4572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Она думала, что у нее есть всё: идеальный дом, идеальный муж, идеальный брак. Но на самом деле идеальной была только ложь. Он был идеальным мужем, пока не исчез...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В тот день, когда федералы внезапно приходят с обыском на фирму по производству программного обеспечения, главный программист Оуэн </a:t>
            </a:r>
            <a:r>
              <a:rPr lang="ru-RU" sz="1600" dirty="0" err="1">
                <a:solidFill>
                  <a:prstClr val="black"/>
                </a:solidFill>
              </a:rPr>
              <a:t>Майклз</a:t>
            </a:r>
            <a:r>
              <a:rPr lang="ru-RU" sz="1600" dirty="0">
                <a:solidFill>
                  <a:prstClr val="black"/>
                </a:solidFill>
              </a:rPr>
              <a:t> исчезает. Шестьсот тысяч долларов и записка «Защити ее!» — вот все, что находят Ханна, новая жена Оуэна, и </a:t>
            </a:r>
            <a:r>
              <a:rPr lang="ru-RU" sz="1600" dirty="0" err="1">
                <a:solidFill>
                  <a:prstClr val="black"/>
                </a:solidFill>
              </a:rPr>
              <a:t>Бейли</a:t>
            </a:r>
            <a:r>
              <a:rPr lang="ru-RU" sz="1600" dirty="0">
                <a:solidFill>
                  <a:prstClr val="black"/>
                </a:solidFill>
              </a:rPr>
              <a:t>, его угрюмая дочь-подросток от первого брака. Ханна затевает собственное расследование, в результате которого узнает, что десять лет назад Оуэн сменил имя, спасаясь от смертельной опасности. Постепенно Ханна и </a:t>
            </a:r>
            <a:r>
              <a:rPr lang="ru-RU" sz="1600" dirty="0" err="1">
                <a:solidFill>
                  <a:prstClr val="black"/>
                </a:solidFill>
              </a:rPr>
              <a:t>Бейли</a:t>
            </a:r>
            <a:r>
              <a:rPr lang="ru-RU" sz="1600" dirty="0">
                <a:solidFill>
                  <a:prstClr val="black"/>
                </a:solidFill>
              </a:rPr>
              <a:t> налаживают отношения, которые у них не задались с самого начала, ведь только вдвоем они смогут узнать, кем же на самом деле был идеальный муж и отец.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88640"/>
            <a:ext cx="49320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 16+ </a:t>
            </a:r>
          </a:p>
          <a:p>
            <a:r>
              <a:rPr lang="ru-RU" sz="1200" dirty="0">
                <a:solidFill>
                  <a:prstClr val="black"/>
                </a:solidFill>
              </a:rPr>
              <a:t>84(7Сое)</a:t>
            </a:r>
          </a:p>
          <a:p>
            <a:r>
              <a:rPr lang="ru-RU" sz="1200" dirty="0">
                <a:solidFill>
                  <a:prstClr val="black"/>
                </a:solidFill>
              </a:rPr>
              <a:t>Д 27</a:t>
            </a:r>
          </a:p>
          <a:p>
            <a:r>
              <a:rPr lang="ru-RU" sz="1200" dirty="0">
                <a:solidFill>
                  <a:prstClr val="black"/>
                </a:solidFill>
              </a:rPr>
              <a:t>Дейв, Лора. </a:t>
            </a:r>
          </a:p>
          <a:p>
            <a:r>
              <a:rPr lang="ru-RU" sz="1200" dirty="0">
                <a:solidFill>
                  <a:prstClr val="black"/>
                </a:solidFill>
              </a:rPr>
              <a:t>Последнее, что он сказал мне [Текст] : роман / Лора Дейв ; перевод с английского Дарьи </a:t>
            </a:r>
            <a:r>
              <a:rPr lang="ru-RU" sz="1200" dirty="0" err="1">
                <a:solidFill>
                  <a:prstClr val="black"/>
                </a:solidFill>
              </a:rPr>
              <a:t>Целовальниковой</a:t>
            </a:r>
            <a:r>
              <a:rPr lang="ru-RU" sz="1200" dirty="0">
                <a:solidFill>
                  <a:prstClr val="black"/>
                </a:solidFill>
              </a:rPr>
              <a:t>. - Москва : INSPIRIA : </a:t>
            </a:r>
            <a:r>
              <a:rPr lang="ru-RU" sz="1200" dirty="0" err="1">
                <a:solidFill>
                  <a:prstClr val="black"/>
                </a:solidFill>
              </a:rPr>
              <a:t>Эксмо</a:t>
            </a:r>
            <a:r>
              <a:rPr lang="ru-RU" sz="1200" dirty="0">
                <a:solidFill>
                  <a:prstClr val="black"/>
                </a:solidFill>
              </a:rPr>
              <a:t>, 2022. - 317, [1] с.</a:t>
            </a:r>
          </a:p>
        </p:txBody>
      </p:sp>
    </p:spTree>
    <p:extLst>
      <p:ext uri="{BB962C8B-B14F-4D97-AF65-F5344CB8AC3E}">
        <p14:creationId xmlns:p14="http://schemas.microsoft.com/office/powerpoint/2010/main" val="29214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6" y="620688"/>
            <a:ext cx="3558394" cy="55793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77138" y="648477"/>
            <a:ext cx="474333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Роман, благодаря которому вы окажетесь в английском поместье XIX века, станцуете на балу-маскараде и вскроете сургучную печать с пыльных конвертов старинных писем о любви...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1821 год: </a:t>
            </a:r>
            <a:r>
              <a:rPr lang="ru-RU" sz="1600" dirty="0" err="1">
                <a:solidFill>
                  <a:prstClr val="black"/>
                </a:solidFill>
              </a:rPr>
              <a:t>Элиасу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Рошу</a:t>
            </a:r>
            <a:r>
              <a:rPr lang="ru-RU" sz="1600" dirty="0">
                <a:solidFill>
                  <a:prstClr val="black"/>
                </a:solidFill>
              </a:rPr>
              <a:t> невероятно повезло. На балу-маскараде он встретил прекрасную </a:t>
            </a:r>
            <a:r>
              <a:rPr lang="ru-RU" sz="1600" dirty="0" err="1">
                <a:solidFill>
                  <a:prstClr val="black"/>
                </a:solidFill>
              </a:rPr>
              <a:t>Джозефину</a:t>
            </a:r>
            <a:r>
              <a:rPr lang="ru-RU" sz="1600" dirty="0">
                <a:solidFill>
                  <a:prstClr val="black"/>
                </a:solidFill>
              </a:rPr>
              <a:t> де Клэр. Но после того, как судьба разлучила их, </a:t>
            </a:r>
            <a:r>
              <a:rPr lang="ru-RU" sz="1600" dirty="0" err="1">
                <a:solidFill>
                  <a:prstClr val="black"/>
                </a:solidFill>
              </a:rPr>
              <a:t>Элиас</a:t>
            </a:r>
            <a:r>
              <a:rPr lang="ru-RU" sz="1600" dirty="0">
                <a:solidFill>
                  <a:prstClr val="black"/>
                </a:solidFill>
              </a:rPr>
              <a:t> написал десятки писем в надежде найти девушку снова.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2021 год: Джози не везет с парнями. Последние ее отношения едва не разрушили давнюю дружбу. После смерти отца </a:t>
            </a:r>
            <a:r>
              <a:rPr lang="ru-RU" sz="1600" dirty="0" err="1">
                <a:solidFill>
                  <a:prstClr val="black"/>
                </a:solidFill>
              </a:rPr>
              <a:t>Джозефина</a:t>
            </a:r>
            <a:r>
              <a:rPr lang="ru-RU" sz="1600" dirty="0">
                <a:solidFill>
                  <a:prstClr val="black"/>
                </a:solidFill>
              </a:rPr>
              <a:t> де Клэр замкнулась в себе и переехала в старинное английское поместье. Там она нашла письма от некоего </a:t>
            </a:r>
            <a:r>
              <a:rPr lang="ru-RU" sz="1600" dirty="0" err="1">
                <a:solidFill>
                  <a:prstClr val="black"/>
                </a:solidFill>
              </a:rPr>
              <a:t>Элиаса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Роша</a:t>
            </a:r>
            <a:r>
              <a:rPr lang="ru-RU" sz="1600" dirty="0">
                <a:solidFill>
                  <a:prstClr val="black"/>
                </a:solidFill>
              </a:rPr>
              <a:t>, внебрачного сына дворянина. Письма адресованы девушке с точно таким же именем, чертами характера и привычками, как у Джози. Совпадение разожгло любопытство девушки, и она решила выяснить, чем закончилась история </a:t>
            </a:r>
            <a:r>
              <a:rPr lang="ru-RU" sz="1600" dirty="0" err="1">
                <a:solidFill>
                  <a:prstClr val="black"/>
                </a:solidFill>
              </a:rPr>
              <a:t>Роша</a:t>
            </a:r>
            <a:r>
              <a:rPr lang="ru-RU" sz="1600" dirty="0">
                <a:solidFill>
                  <a:prstClr val="black"/>
                </a:solidFill>
              </a:rPr>
              <a:t>. Джози с наслаждением погрузилась в чтение писем, пока не поняла, что влюбляется в парня, с которым ее разделяют века..   .</a:t>
            </a:r>
          </a:p>
        </p:txBody>
      </p:sp>
    </p:spTree>
    <p:extLst>
      <p:ext uri="{BB962C8B-B14F-4D97-AF65-F5344CB8AC3E}">
        <p14:creationId xmlns:p14="http://schemas.microsoft.com/office/powerpoint/2010/main" val="3195365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5582"/>
            <a:ext cx="3568304" cy="57737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60032" y="2420888"/>
            <a:ext cx="320739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solidFill>
                <a:prstClr val="black"/>
              </a:solidFill>
            </a:endParaRP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Сладко-горькая история — это первая книга Сары </a:t>
            </a:r>
            <a:r>
              <a:rPr lang="ru-RU" sz="1600" dirty="0" err="1">
                <a:solidFill>
                  <a:prstClr val="black"/>
                </a:solidFill>
              </a:rPr>
              <a:t>Джио</a:t>
            </a:r>
            <a:r>
              <a:rPr lang="ru-RU" sz="1600" dirty="0">
                <a:solidFill>
                  <a:prstClr val="black"/>
                </a:solidFill>
              </a:rPr>
              <a:t>, которую она написала... о себе. С исключительной любовью к своим читателям. Это история о семье, любви, о взаимоотношениях людей, о мужчинах и женщинах, но главное — об обретении счастья и гармонии внутри себя. Вопреки всему, через что вам пришлось или придется пройти.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67483" y="332656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 16+ </a:t>
            </a:r>
          </a:p>
          <a:p>
            <a:r>
              <a:rPr lang="ru-RU" sz="1200" dirty="0">
                <a:solidFill>
                  <a:prstClr val="black"/>
                </a:solidFill>
              </a:rPr>
              <a:t>84(7Сое)</a:t>
            </a:r>
          </a:p>
          <a:p>
            <a:r>
              <a:rPr lang="ru-RU" sz="1200" dirty="0">
                <a:solidFill>
                  <a:prstClr val="black"/>
                </a:solidFill>
              </a:rPr>
              <a:t>Д 41</a:t>
            </a:r>
          </a:p>
          <a:p>
            <a:r>
              <a:rPr lang="ru-RU" sz="1200" dirty="0" err="1">
                <a:solidFill>
                  <a:prstClr val="black"/>
                </a:solidFill>
              </a:rPr>
              <a:t>Джио</a:t>
            </a:r>
            <a:r>
              <a:rPr lang="ru-RU" sz="1200" dirty="0">
                <a:solidFill>
                  <a:prstClr val="black"/>
                </a:solidFill>
              </a:rPr>
              <a:t>, Сара. </a:t>
            </a:r>
          </a:p>
          <a:p>
            <a:r>
              <a:rPr lang="ru-RU" sz="1200" dirty="0">
                <a:solidFill>
                  <a:prstClr val="black"/>
                </a:solidFill>
              </a:rPr>
              <a:t>Сладко-горькая история [Текст] : художественная лит-</a:t>
            </a:r>
            <a:r>
              <a:rPr lang="ru-RU" sz="1200" dirty="0" err="1">
                <a:solidFill>
                  <a:prstClr val="black"/>
                </a:solidFill>
              </a:rPr>
              <a:t>ра</a:t>
            </a:r>
            <a:r>
              <a:rPr lang="ru-RU" sz="1200" dirty="0">
                <a:solidFill>
                  <a:prstClr val="black"/>
                </a:solidFill>
              </a:rPr>
              <a:t> / Сара </a:t>
            </a:r>
            <a:r>
              <a:rPr lang="ru-RU" sz="1200" dirty="0" err="1">
                <a:solidFill>
                  <a:prstClr val="black"/>
                </a:solidFill>
              </a:rPr>
              <a:t>Джио</a:t>
            </a:r>
            <a:r>
              <a:rPr lang="ru-RU" sz="1200" dirty="0">
                <a:solidFill>
                  <a:prstClr val="black"/>
                </a:solidFill>
              </a:rPr>
              <a:t> ; перевод с английского Эльвиры </a:t>
            </a:r>
            <a:r>
              <a:rPr lang="ru-RU" sz="1200" dirty="0" err="1">
                <a:solidFill>
                  <a:prstClr val="black"/>
                </a:solidFill>
              </a:rPr>
              <a:t>Фарниевой</a:t>
            </a:r>
            <a:r>
              <a:rPr lang="ru-RU" sz="1200" dirty="0">
                <a:solidFill>
                  <a:prstClr val="black"/>
                </a:solidFill>
              </a:rPr>
              <a:t>. - Москва : </a:t>
            </a:r>
            <a:r>
              <a:rPr lang="ru-RU" sz="1200" dirty="0" err="1">
                <a:solidFill>
                  <a:prstClr val="black"/>
                </a:solidFill>
              </a:rPr>
              <a:t>Эксмо</a:t>
            </a:r>
            <a:r>
              <a:rPr lang="ru-RU" sz="1200" dirty="0">
                <a:solidFill>
                  <a:prstClr val="black"/>
                </a:solidFill>
              </a:rPr>
              <a:t>, 2022. - 316, [1] с. - (Зарубежный романтический бестселлер). </a:t>
            </a:r>
          </a:p>
        </p:txBody>
      </p:sp>
    </p:spTree>
    <p:extLst>
      <p:ext uri="{BB962C8B-B14F-4D97-AF65-F5344CB8AC3E}">
        <p14:creationId xmlns:p14="http://schemas.microsoft.com/office/powerpoint/2010/main" val="190485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39" y="476672"/>
            <a:ext cx="3551379" cy="57297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6" y="2060848"/>
            <a:ext cx="43434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Захватывающий психологический триллер с атмосферой элитной частной школы, неуловимо схожий с нашумевшей книгой Донны </a:t>
            </a:r>
            <a:r>
              <a:rPr lang="ru-RU" sz="1600" dirty="0" err="1">
                <a:solidFill>
                  <a:prstClr val="black"/>
                </a:solidFill>
              </a:rPr>
              <a:t>Тарт«Тайная</a:t>
            </a:r>
            <a:r>
              <a:rPr lang="ru-RU" sz="1600" dirty="0">
                <a:solidFill>
                  <a:prstClr val="black"/>
                </a:solidFill>
              </a:rPr>
              <a:t> история».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Энди и Йен </a:t>
            </a:r>
            <a:r>
              <a:rPr lang="ru-RU" sz="1600" dirty="0" err="1">
                <a:solidFill>
                  <a:prstClr val="black"/>
                </a:solidFill>
              </a:rPr>
              <a:t>Коупленд</a:t>
            </a:r>
            <a:r>
              <a:rPr lang="ru-RU" sz="1600" dirty="0">
                <a:solidFill>
                  <a:prstClr val="black"/>
                </a:solidFill>
              </a:rPr>
              <a:t> оставили много воспоминаний в элитной школе «</a:t>
            </a:r>
            <a:r>
              <a:rPr lang="ru-RU" sz="1600" dirty="0" err="1">
                <a:solidFill>
                  <a:prstClr val="black"/>
                </a:solidFill>
              </a:rPr>
              <a:t>Гленлейк</a:t>
            </a:r>
            <a:r>
              <a:rPr lang="ru-RU" sz="1600" dirty="0">
                <a:solidFill>
                  <a:prstClr val="black"/>
                </a:solidFill>
              </a:rPr>
              <a:t>» двадцать лет назад. Они стали настоящей Легендарной Парочкой, даже несмотря на короткий разрыв в выпускном классе. Казалось бы, обычная подростковая драма. Верно?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Труп на дне озера может доказать обратное.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Таинственный утопленник вырывается из глубин, возвращая влюбленных к солнечным воспоминаниям юности, омрачающихся зловещими тенями, и заставляя пересмотреть свои взгляды на собственный брак, школу и друг на друга.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40466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 16+ </a:t>
            </a:r>
          </a:p>
          <a:p>
            <a:r>
              <a:rPr lang="ru-RU" sz="1200" dirty="0">
                <a:solidFill>
                  <a:prstClr val="black"/>
                </a:solidFill>
              </a:rPr>
              <a:t>84(7Сое)</a:t>
            </a:r>
          </a:p>
          <a:p>
            <a:r>
              <a:rPr lang="ru-RU" sz="1200" dirty="0">
                <a:solidFill>
                  <a:prstClr val="black"/>
                </a:solidFill>
              </a:rPr>
              <a:t>К 33</a:t>
            </a:r>
          </a:p>
          <a:p>
            <a:r>
              <a:rPr lang="ru-RU" sz="1200" dirty="0" err="1">
                <a:solidFill>
                  <a:prstClr val="black"/>
                </a:solidFill>
              </a:rPr>
              <a:t>Кейр</a:t>
            </a:r>
            <a:r>
              <a:rPr lang="ru-RU" sz="1200" dirty="0">
                <a:solidFill>
                  <a:prstClr val="black"/>
                </a:solidFill>
              </a:rPr>
              <a:t>, Линда. </a:t>
            </a:r>
          </a:p>
          <a:p>
            <a:r>
              <a:rPr lang="ru-RU" sz="1200" dirty="0">
                <a:solidFill>
                  <a:prstClr val="black"/>
                </a:solidFill>
              </a:rPr>
              <a:t>Темное озеро [Текст] : [роман] / Линда </a:t>
            </a:r>
            <a:r>
              <a:rPr lang="ru-RU" sz="1200" dirty="0" err="1">
                <a:solidFill>
                  <a:prstClr val="black"/>
                </a:solidFill>
              </a:rPr>
              <a:t>Кейр</a:t>
            </a:r>
            <a:r>
              <a:rPr lang="ru-RU" sz="1200" dirty="0">
                <a:solidFill>
                  <a:prstClr val="black"/>
                </a:solidFill>
              </a:rPr>
              <a:t> ; перевод с английского М. Ю. </a:t>
            </a:r>
            <a:r>
              <a:rPr lang="ru-RU" sz="1200" dirty="0" err="1">
                <a:solidFill>
                  <a:prstClr val="black"/>
                </a:solidFill>
              </a:rPr>
              <a:t>Юркан</a:t>
            </a:r>
            <a:r>
              <a:rPr lang="ru-RU" sz="1200" dirty="0">
                <a:solidFill>
                  <a:prstClr val="black"/>
                </a:solidFill>
              </a:rPr>
              <a:t>. - Москва : </a:t>
            </a:r>
            <a:r>
              <a:rPr lang="ru-RU" sz="1200" dirty="0" err="1">
                <a:solidFill>
                  <a:prstClr val="black"/>
                </a:solidFill>
              </a:rPr>
              <a:t>Эксмо</a:t>
            </a:r>
            <a:r>
              <a:rPr lang="ru-RU" sz="1200" dirty="0">
                <a:solidFill>
                  <a:prstClr val="black"/>
                </a:solidFill>
              </a:rPr>
              <a:t>, 2022. - 445, [1] с. - (Супер белый детектив). </a:t>
            </a:r>
          </a:p>
        </p:txBody>
      </p:sp>
    </p:spTree>
    <p:extLst>
      <p:ext uri="{BB962C8B-B14F-4D97-AF65-F5344CB8AC3E}">
        <p14:creationId xmlns:p14="http://schemas.microsoft.com/office/powerpoint/2010/main" val="178954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57" y="627078"/>
            <a:ext cx="3654918" cy="57542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83215" y="2348880"/>
            <a:ext cx="38258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prstClr val="black"/>
                </a:solidFill>
              </a:rPr>
              <a:t>Поппи</a:t>
            </a:r>
            <a:r>
              <a:rPr lang="ru-RU" sz="1600" dirty="0">
                <a:solidFill>
                  <a:prstClr val="black"/>
                </a:solidFill>
              </a:rPr>
              <a:t> получает в наследство от бабушки цветочный магазинчик в маленьком портовом городе. Но есть проблема — </a:t>
            </a:r>
            <a:r>
              <a:rPr lang="ru-RU" sz="1600" dirty="0" err="1">
                <a:solidFill>
                  <a:prstClr val="black"/>
                </a:solidFill>
              </a:rPr>
              <a:t>Поппи</a:t>
            </a:r>
            <a:r>
              <a:rPr lang="ru-RU" sz="1600" dirty="0">
                <a:solidFill>
                  <a:prstClr val="black"/>
                </a:solidFill>
              </a:rPr>
              <a:t> ненавидит цветы. А еще все считают девушку безответственной. Что же </a:t>
            </a:r>
            <a:r>
              <a:rPr lang="ru-RU" sz="1600" dirty="0" err="1">
                <a:solidFill>
                  <a:prstClr val="black"/>
                </a:solidFill>
              </a:rPr>
              <a:t>Поппи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будеть</a:t>
            </a:r>
            <a:r>
              <a:rPr lang="ru-RU" sz="1600" dirty="0">
                <a:solidFill>
                  <a:prstClr val="black"/>
                </a:solidFill>
              </a:rPr>
              <a:t> делать с таким подарком? Продавать? Но не все так просто. Местные жители поговаривают, что букеты из этого магазинчика исполняют желания. </a:t>
            </a:r>
            <a:r>
              <a:rPr lang="ru-RU" sz="1600" dirty="0" err="1">
                <a:solidFill>
                  <a:prstClr val="black"/>
                </a:solidFill>
              </a:rPr>
              <a:t>Поппи</a:t>
            </a:r>
            <a:r>
              <a:rPr lang="ru-RU" sz="1600" dirty="0">
                <a:solidFill>
                  <a:prstClr val="black"/>
                </a:solidFill>
              </a:rPr>
              <a:t> с настороженностью относится к этим слухам, но в один день все меняется. Неужели и правда цветы заколдованы? Или же люди настолько в это верят, что сами создают в своей жизни магию?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45096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 16+ </a:t>
            </a:r>
          </a:p>
          <a:p>
            <a:r>
              <a:rPr lang="ru-RU" sz="1200" dirty="0">
                <a:solidFill>
                  <a:prstClr val="black"/>
                </a:solidFill>
              </a:rPr>
              <a:t>84(4Вел)</a:t>
            </a:r>
          </a:p>
          <a:p>
            <a:r>
              <a:rPr lang="ru-RU" sz="1200" dirty="0">
                <a:solidFill>
                  <a:prstClr val="black"/>
                </a:solidFill>
              </a:rPr>
              <a:t>М 15</a:t>
            </a:r>
          </a:p>
          <a:p>
            <a:r>
              <a:rPr lang="ru-RU" sz="1200" dirty="0" err="1">
                <a:solidFill>
                  <a:prstClr val="black"/>
                </a:solidFill>
              </a:rPr>
              <a:t>Макнамара</a:t>
            </a:r>
            <a:r>
              <a:rPr lang="ru-RU" sz="1200" dirty="0">
                <a:solidFill>
                  <a:prstClr val="black"/>
                </a:solidFill>
              </a:rPr>
              <a:t>, Эли. </a:t>
            </a:r>
          </a:p>
          <a:p>
            <a:r>
              <a:rPr lang="ru-RU" sz="1200" dirty="0">
                <a:solidFill>
                  <a:prstClr val="black"/>
                </a:solidFill>
              </a:rPr>
              <a:t>Маленький цветочный магазин у моря [Текст] : [роман] / Эли </a:t>
            </a:r>
            <a:r>
              <a:rPr lang="ru-RU" sz="1200" dirty="0" err="1">
                <a:solidFill>
                  <a:prstClr val="black"/>
                </a:solidFill>
              </a:rPr>
              <a:t>Макнамара</a:t>
            </a:r>
            <a:r>
              <a:rPr lang="ru-RU" sz="1200" dirty="0">
                <a:solidFill>
                  <a:prstClr val="black"/>
                </a:solidFill>
              </a:rPr>
              <a:t> ; перевод с английского Динары Селиверстовой. - Москва : INSPIRIA : </a:t>
            </a:r>
            <a:r>
              <a:rPr lang="ru-RU" sz="1200" dirty="0" err="1">
                <a:solidFill>
                  <a:prstClr val="black"/>
                </a:solidFill>
              </a:rPr>
              <a:t>Эксмо</a:t>
            </a:r>
            <a:r>
              <a:rPr lang="ru-RU" sz="1200" dirty="0">
                <a:solidFill>
                  <a:prstClr val="black"/>
                </a:solidFill>
              </a:rPr>
              <a:t>, 2022. - 349, [1] с</a:t>
            </a:r>
          </a:p>
        </p:txBody>
      </p:sp>
    </p:spTree>
    <p:extLst>
      <p:ext uri="{BB962C8B-B14F-4D97-AF65-F5344CB8AC3E}">
        <p14:creationId xmlns:p14="http://schemas.microsoft.com/office/powerpoint/2010/main" val="1561504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3386913" cy="59211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60335" y="1844824"/>
            <a:ext cx="46085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Молли Грей никогда в жизни не видела своих родителей. Воспитанная любящей и мудрой бабушкой, она работает горничной в отеле и считает это своим призванием, ведь наводить чистоту и порядок — ее подлинная страсть! А вот отношения с людьми у нее не слишком ладятся, поскольку Молли с детства была не такой, как все. Коллеги считают ее более чем странной, и у них есть на то основания. Так что в свои двадцать пять Молли одинока и в свободное от работы время то смотрит детективные сериалы, то собирает головоломки... Однако вскоре ее собственная жизнь превращается в детектив, в котором ей отведена роль главной подозреваемой, — убит постоялец отеля, богатый и могущественный мистер </a:t>
            </a:r>
            <a:r>
              <a:rPr lang="ru-RU" sz="1600" dirty="0" err="1">
                <a:solidFill>
                  <a:prstClr val="black"/>
                </a:solidFill>
              </a:rPr>
              <a:t>Блэк</a:t>
            </a:r>
            <a:r>
              <a:rPr lang="ru-RU" sz="1600" dirty="0">
                <a:solidFill>
                  <a:prstClr val="black"/>
                </a:solidFill>
              </a:rPr>
              <a:t>. Теперь Молли предстоит решить исключительно важную головоломку или закончить свои дни в тюрьме...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45628" y="26064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 16+ </a:t>
            </a:r>
          </a:p>
          <a:p>
            <a:r>
              <a:rPr lang="ru-RU" sz="1200" dirty="0">
                <a:solidFill>
                  <a:prstClr val="black"/>
                </a:solidFill>
              </a:rPr>
              <a:t>84(7Кан)</a:t>
            </a:r>
          </a:p>
          <a:p>
            <a:r>
              <a:rPr lang="ru-RU" sz="1200" dirty="0">
                <a:solidFill>
                  <a:prstClr val="black"/>
                </a:solidFill>
              </a:rPr>
              <a:t>П 83</a:t>
            </a:r>
          </a:p>
          <a:p>
            <a:r>
              <a:rPr lang="ru-RU" sz="1200" dirty="0" err="1">
                <a:solidFill>
                  <a:prstClr val="black"/>
                </a:solidFill>
              </a:rPr>
              <a:t>Проуз</a:t>
            </a:r>
            <a:r>
              <a:rPr lang="ru-RU" sz="1200" dirty="0">
                <a:solidFill>
                  <a:prstClr val="black"/>
                </a:solidFill>
              </a:rPr>
              <a:t>, </a:t>
            </a:r>
            <a:r>
              <a:rPr lang="ru-RU" sz="1200" dirty="0" err="1">
                <a:solidFill>
                  <a:prstClr val="black"/>
                </a:solidFill>
              </a:rPr>
              <a:t>Нита</a:t>
            </a:r>
            <a:r>
              <a:rPr lang="ru-RU" sz="1200" dirty="0">
                <a:solidFill>
                  <a:prstClr val="black"/>
                </a:solidFill>
              </a:rPr>
              <a:t>. </a:t>
            </a:r>
          </a:p>
          <a:p>
            <a:r>
              <a:rPr lang="ru-RU" sz="1200" dirty="0">
                <a:solidFill>
                  <a:prstClr val="black"/>
                </a:solidFill>
              </a:rPr>
              <a:t>Горничная [Текст] : роман / </a:t>
            </a:r>
            <a:r>
              <a:rPr lang="ru-RU" sz="1200" dirty="0" err="1">
                <a:solidFill>
                  <a:prstClr val="black"/>
                </a:solidFill>
              </a:rPr>
              <a:t>Нита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Проуз</a:t>
            </a:r>
            <a:r>
              <a:rPr lang="ru-RU" sz="1200" dirty="0">
                <a:solidFill>
                  <a:prstClr val="black"/>
                </a:solidFill>
              </a:rPr>
              <a:t> ; перевод с английского Ирины Тетериной. - Санкт-Петербург : Азбука, 2022. - 411, [2] с. - (Азбука-бестселлер). </a:t>
            </a:r>
          </a:p>
        </p:txBody>
      </p:sp>
    </p:spTree>
    <p:extLst>
      <p:ext uri="{BB962C8B-B14F-4D97-AF65-F5344CB8AC3E}">
        <p14:creationId xmlns:p14="http://schemas.microsoft.com/office/powerpoint/2010/main" val="190136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0570"/>
            <a:ext cx="3603847" cy="57107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11960" y="2132856"/>
            <a:ext cx="428396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С самого детства Али хан </a:t>
            </a:r>
            <a:r>
              <a:rPr lang="ru-RU" sz="1400" dirty="0" err="1">
                <a:solidFill>
                  <a:prstClr val="black"/>
                </a:solidFill>
              </a:rPr>
              <a:t>Ширваншир</a:t>
            </a:r>
            <a:r>
              <a:rPr lang="ru-RU" sz="1400" dirty="0">
                <a:solidFill>
                  <a:prstClr val="black"/>
                </a:solidFill>
              </a:rPr>
              <a:t> был уверен, что однажды женится на очаровательной грузинской княжне </a:t>
            </a:r>
            <a:r>
              <a:rPr lang="ru-RU" sz="1400" dirty="0" err="1">
                <a:solidFill>
                  <a:prstClr val="black"/>
                </a:solidFill>
              </a:rPr>
              <a:t>Нино</a:t>
            </a:r>
            <a:r>
              <a:rPr lang="ru-RU" sz="1400" dirty="0">
                <a:solidFill>
                  <a:prstClr val="black"/>
                </a:solidFill>
              </a:rPr>
              <a:t> Кипиани. Для него не имело никакого значения, что он мусульманин, а она христианка. Ведь главное, что они беззаветно любят друг друга. Однако Первая мировая война и тесно связанные с нею события в Бакинской губернии вносят в их отношения свои коррективы. Все очевиднее становится на Кавказе противостояние между Востоком и Западом, между реакционной Азией и прогрессивной Европой, между мусульманами и христианами. Влюбленным предстоит преодолеть немало испытаний, дремучих предрассудков, национальных и религиозных границ, пересмотреть собственные взгляды и привычки, пройти через трагические события, которые одно за другим терзают их родной край, — и все ради того, чтобы, не запятнав свою честь, сохранить чувства друг к другу.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 16+ </a:t>
            </a:r>
          </a:p>
          <a:p>
            <a:r>
              <a:rPr lang="ru-RU" sz="1200" dirty="0">
                <a:solidFill>
                  <a:prstClr val="black"/>
                </a:solidFill>
              </a:rPr>
              <a:t>И(Нем)</a:t>
            </a:r>
          </a:p>
          <a:p>
            <a:r>
              <a:rPr lang="ru-RU" sz="1200" dirty="0">
                <a:solidFill>
                  <a:prstClr val="black"/>
                </a:solidFill>
              </a:rPr>
              <a:t>С 14</a:t>
            </a:r>
          </a:p>
          <a:p>
            <a:r>
              <a:rPr lang="ru-RU" sz="1200" dirty="0">
                <a:solidFill>
                  <a:prstClr val="black"/>
                </a:solidFill>
              </a:rPr>
              <a:t>Саид, Курбан. </a:t>
            </a:r>
          </a:p>
          <a:p>
            <a:r>
              <a:rPr lang="ru-RU" sz="1200" dirty="0">
                <a:solidFill>
                  <a:prstClr val="black"/>
                </a:solidFill>
              </a:rPr>
              <a:t>Али и </a:t>
            </a:r>
            <a:r>
              <a:rPr lang="ru-RU" sz="1200" dirty="0" err="1">
                <a:solidFill>
                  <a:prstClr val="black"/>
                </a:solidFill>
              </a:rPr>
              <a:t>Нино</a:t>
            </a:r>
            <a:r>
              <a:rPr lang="ru-RU" sz="1200" dirty="0">
                <a:solidFill>
                  <a:prstClr val="black"/>
                </a:solidFill>
              </a:rPr>
              <a:t> [Текст] : роман / К. Саид ; пер. с нем. С. </a:t>
            </a:r>
            <a:r>
              <a:rPr lang="ru-RU" sz="1200" dirty="0" err="1">
                <a:solidFill>
                  <a:prstClr val="black"/>
                </a:solidFill>
              </a:rPr>
              <a:t>Кязымовой</a:t>
            </a:r>
            <a:r>
              <a:rPr lang="ru-RU" sz="1200" dirty="0">
                <a:solidFill>
                  <a:prstClr val="black"/>
                </a:solidFill>
              </a:rPr>
              <a:t>. - СПб. : Азбука : Азбука-Аттикус, 2017. - 317 с. - (Азбука-бестселлер). </a:t>
            </a:r>
          </a:p>
        </p:txBody>
      </p:sp>
    </p:spTree>
    <p:extLst>
      <p:ext uri="{BB962C8B-B14F-4D97-AF65-F5344CB8AC3E}">
        <p14:creationId xmlns:p14="http://schemas.microsoft.com/office/powerpoint/2010/main" val="6531216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794</Words>
  <Application>Microsoft Office PowerPoint</Application>
  <PresentationFormat>Экран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Читатель</dc:creator>
  <cp:lastModifiedBy>Читатель</cp:lastModifiedBy>
  <cp:revision>4</cp:revision>
  <dcterms:created xsi:type="dcterms:W3CDTF">2022-08-24T12:32:43Z</dcterms:created>
  <dcterms:modified xsi:type="dcterms:W3CDTF">2022-08-25T06:52:51Z</dcterms:modified>
</cp:coreProperties>
</file>