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6" r:id="rId2"/>
    <p:sldId id="256" r:id="rId3"/>
    <p:sldId id="257" r:id="rId4"/>
    <p:sldId id="258" r:id="rId5"/>
    <p:sldId id="259" r:id="rId6"/>
    <p:sldId id="260" r:id="rId7"/>
    <p:sldId id="261" r:id="rId8"/>
    <p:sldId id="262" r:id="rId9"/>
    <p:sldId id="272" r:id="rId10"/>
    <p:sldId id="267" r:id="rId11"/>
    <p:sldId id="268" r:id="rId12"/>
    <p:sldId id="270" r:id="rId13"/>
    <p:sldId id="271" r:id="rId14"/>
    <p:sldId id="273" r:id="rId15"/>
    <p:sldId id="274" r:id="rId16"/>
    <p:sldId id="276" r:id="rId17"/>
    <p:sldId id="277" r:id="rId18"/>
    <p:sldId id="278" r:id="rId19"/>
    <p:sldId id="280" r:id="rId20"/>
    <p:sldId id="279" r:id="rId21"/>
    <p:sldId id="281" r:id="rId22"/>
    <p:sldId id="282" r:id="rId23"/>
    <p:sldId id="287" r:id="rId24"/>
    <p:sldId id="283" r:id="rId25"/>
    <p:sldId id="284" r:id="rId26"/>
    <p:sldId id="286" r:id="rId27"/>
    <p:sldId id="289" r:id="rId28"/>
    <p:sldId id="291" r:id="rId29"/>
    <p:sldId id="292" r:id="rId30"/>
    <p:sldId id="293" r:id="rId31"/>
    <p:sldId id="294" r:id="rId32"/>
    <p:sldId id="295" r:id="rId33"/>
    <p:sldId id="296" r:id="rId34"/>
    <p:sldId id="304" r:id="rId35"/>
    <p:sldId id="299" r:id="rId36"/>
    <p:sldId id="300" r:id="rId37"/>
    <p:sldId id="305" r:id="rId3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48" autoAdjust="0"/>
    <p:restoredTop sz="94660"/>
  </p:normalViewPr>
  <p:slideViewPr>
    <p:cSldViewPr>
      <p:cViewPr>
        <p:scale>
          <a:sx n="90" d="100"/>
          <a:sy n="90" d="100"/>
        </p:scale>
        <p:origin x="-570" y="-52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BF5E385-9D0B-4B50-AA62-B323F0D4A512}" type="datetimeFigureOut">
              <a:rPr lang="ru-RU" smtClean="0"/>
              <a:t>25.08.2022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196BE2B-AED4-47B1-BCF1-AA47B66E8187}" type="slidenum">
              <a:rPr lang="ru-RU" smtClean="0"/>
              <a:t>‹#›</a:t>
            </a:fld>
            <a:endParaRPr lang="ru-RU"/>
          </a:p>
        </p:txBody>
      </p:sp>
    </p:spTree>
    <p:extLst>
      <p:ext uri="{BB962C8B-B14F-4D97-AF65-F5344CB8AC3E}">
        <p14:creationId xmlns:p14="http://schemas.microsoft.com/office/powerpoint/2010/main" val="1013297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BF5E385-9D0B-4B50-AA62-B323F0D4A512}" type="datetimeFigureOut">
              <a:rPr lang="ru-RU" smtClean="0"/>
              <a:t>25.08.2022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196BE2B-AED4-47B1-BCF1-AA47B66E8187}" type="slidenum">
              <a:rPr lang="ru-RU" smtClean="0"/>
              <a:t>‹#›</a:t>
            </a:fld>
            <a:endParaRPr lang="ru-RU"/>
          </a:p>
        </p:txBody>
      </p:sp>
    </p:spTree>
    <p:extLst>
      <p:ext uri="{BB962C8B-B14F-4D97-AF65-F5344CB8AC3E}">
        <p14:creationId xmlns:p14="http://schemas.microsoft.com/office/powerpoint/2010/main" val="3683181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BF5E385-9D0B-4B50-AA62-B323F0D4A512}" type="datetimeFigureOut">
              <a:rPr lang="ru-RU" smtClean="0"/>
              <a:t>25.08.2022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196BE2B-AED4-47B1-BCF1-AA47B66E8187}" type="slidenum">
              <a:rPr lang="ru-RU" smtClean="0"/>
              <a:t>‹#›</a:t>
            </a:fld>
            <a:endParaRPr lang="ru-RU"/>
          </a:p>
        </p:txBody>
      </p:sp>
    </p:spTree>
    <p:extLst>
      <p:ext uri="{BB962C8B-B14F-4D97-AF65-F5344CB8AC3E}">
        <p14:creationId xmlns:p14="http://schemas.microsoft.com/office/powerpoint/2010/main" val="914959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BF5E385-9D0B-4B50-AA62-B323F0D4A512}" type="datetimeFigureOut">
              <a:rPr lang="ru-RU" smtClean="0"/>
              <a:t>25.08.2022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196BE2B-AED4-47B1-BCF1-AA47B66E8187}" type="slidenum">
              <a:rPr lang="ru-RU" smtClean="0"/>
              <a:t>‹#›</a:t>
            </a:fld>
            <a:endParaRPr lang="ru-RU"/>
          </a:p>
        </p:txBody>
      </p:sp>
    </p:spTree>
    <p:extLst>
      <p:ext uri="{BB962C8B-B14F-4D97-AF65-F5344CB8AC3E}">
        <p14:creationId xmlns:p14="http://schemas.microsoft.com/office/powerpoint/2010/main" val="3663301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BF5E385-9D0B-4B50-AA62-B323F0D4A512}" type="datetimeFigureOut">
              <a:rPr lang="ru-RU" smtClean="0"/>
              <a:t>25.08.2022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196BE2B-AED4-47B1-BCF1-AA47B66E8187}" type="slidenum">
              <a:rPr lang="ru-RU" smtClean="0"/>
              <a:t>‹#›</a:t>
            </a:fld>
            <a:endParaRPr lang="ru-RU"/>
          </a:p>
        </p:txBody>
      </p:sp>
    </p:spTree>
    <p:extLst>
      <p:ext uri="{BB962C8B-B14F-4D97-AF65-F5344CB8AC3E}">
        <p14:creationId xmlns:p14="http://schemas.microsoft.com/office/powerpoint/2010/main" val="488431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BF5E385-9D0B-4B50-AA62-B323F0D4A512}" type="datetimeFigureOut">
              <a:rPr lang="ru-RU" smtClean="0"/>
              <a:t>25.08.2022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196BE2B-AED4-47B1-BCF1-AA47B66E8187}" type="slidenum">
              <a:rPr lang="ru-RU" smtClean="0"/>
              <a:t>‹#›</a:t>
            </a:fld>
            <a:endParaRPr lang="ru-RU"/>
          </a:p>
        </p:txBody>
      </p:sp>
    </p:spTree>
    <p:extLst>
      <p:ext uri="{BB962C8B-B14F-4D97-AF65-F5344CB8AC3E}">
        <p14:creationId xmlns:p14="http://schemas.microsoft.com/office/powerpoint/2010/main" val="3736970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BF5E385-9D0B-4B50-AA62-B323F0D4A512}" type="datetimeFigureOut">
              <a:rPr lang="ru-RU" smtClean="0"/>
              <a:t>25.08.2022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196BE2B-AED4-47B1-BCF1-AA47B66E8187}" type="slidenum">
              <a:rPr lang="ru-RU" smtClean="0"/>
              <a:t>‹#›</a:t>
            </a:fld>
            <a:endParaRPr lang="ru-RU"/>
          </a:p>
        </p:txBody>
      </p:sp>
    </p:spTree>
    <p:extLst>
      <p:ext uri="{BB962C8B-B14F-4D97-AF65-F5344CB8AC3E}">
        <p14:creationId xmlns:p14="http://schemas.microsoft.com/office/powerpoint/2010/main" val="1273232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BF5E385-9D0B-4B50-AA62-B323F0D4A512}" type="datetimeFigureOut">
              <a:rPr lang="ru-RU" smtClean="0"/>
              <a:t>25.08.2022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196BE2B-AED4-47B1-BCF1-AA47B66E8187}" type="slidenum">
              <a:rPr lang="ru-RU" smtClean="0"/>
              <a:t>‹#›</a:t>
            </a:fld>
            <a:endParaRPr lang="ru-RU"/>
          </a:p>
        </p:txBody>
      </p:sp>
    </p:spTree>
    <p:extLst>
      <p:ext uri="{BB962C8B-B14F-4D97-AF65-F5344CB8AC3E}">
        <p14:creationId xmlns:p14="http://schemas.microsoft.com/office/powerpoint/2010/main" val="3030376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BF5E385-9D0B-4B50-AA62-B323F0D4A512}" type="datetimeFigureOut">
              <a:rPr lang="ru-RU" smtClean="0"/>
              <a:t>25.08.2022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196BE2B-AED4-47B1-BCF1-AA47B66E8187}" type="slidenum">
              <a:rPr lang="ru-RU" smtClean="0"/>
              <a:t>‹#›</a:t>
            </a:fld>
            <a:endParaRPr lang="ru-RU"/>
          </a:p>
        </p:txBody>
      </p:sp>
    </p:spTree>
    <p:extLst>
      <p:ext uri="{BB962C8B-B14F-4D97-AF65-F5344CB8AC3E}">
        <p14:creationId xmlns:p14="http://schemas.microsoft.com/office/powerpoint/2010/main" val="3092077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BF5E385-9D0B-4B50-AA62-B323F0D4A512}" type="datetimeFigureOut">
              <a:rPr lang="ru-RU" smtClean="0"/>
              <a:t>25.08.2022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196BE2B-AED4-47B1-BCF1-AA47B66E8187}" type="slidenum">
              <a:rPr lang="ru-RU" smtClean="0"/>
              <a:t>‹#›</a:t>
            </a:fld>
            <a:endParaRPr lang="ru-RU"/>
          </a:p>
        </p:txBody>
      </p:sp>
    </p:spTree>
    <p:extLst>
      <p:ext uri="{BB962C8B-B14F-4D97-AF65-F5344CB8AC3E}">
        <p14:creationId xmlns:p14="http://schemas.microsoft.com/office/powerpoint/2010/main" val="3003669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BF5E385-9D0B-4B50-AA62-B323F0D4A512}" type="datetimeFigureOut">
              <a:rPr lang="ru-RU" smtClean="0"/>
              <a:t>25.08.2022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196BE2B-AED4-47B1-BCF1-AA47B66E8187}" type="slidenum">
              <a:rPr lang="ru-RU" smtClean="0"/>
              <a:t>‹#›</a:t>
            </a:fld>
            <a:endParaRPr lang="ru-RU"/>
          </a:p>
        </p:txBody>
      </p:sp>
    </p:spTree>
    <p:extLst>
      <p:ext uri="{BB962C8B-B14F-4D97-AF65-F5344CB8AC3E}">
        <p14:creationId xmlns:p14="http://schemas.microsoft.com/office/powerpoint/2010/main" val="1276062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F5E385-9D0B-4B50-AA62-B323F0D4A512}" type="datetimeFigureOut">
              <a:rPr lang="ru-RU" smtClean="0"/>
              <a:t>25.08.2022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96BE2B-AED4-47B1-BCF1-AA47B66E8187}" type="slidenum">
              <a:rPr lang="ru-RU" smtClean="0"/>
              <a:t>‹#›</a:t>
            </a:fld>
            <a:endParaRPr lang="ru-RU"/>
          </a:p>
        </p:txBody>
      </p:sp>
    </p:spTree>
    <p:extLst>
      <p:ext uri="{BB962C8B-B14F-4D97-AF65-F5344CB8AC3E}">
        <p14:creationId xmlns:p14="http://schemas.microsoft.com/office/powerpoint/2010/main" val="3392335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0648"/>
            <a:ext cx="7898316" cy="4524315"/>
          </a:xfrm>
          <a:prstGeom prst="rect">
            <a:avLst/>
          </a:prstGeom>
          <a:noFill/>
        </p:spPr>
        <p:txBody>
          <a:bodyPr wrap="none" rtlCol="0">
            <a:spAutoFit/>
          </a:bodyPr>
          <a:lstStyle/>
          <a:p>
            <a:r>
              <a:rPr lang="ru-RU" sz="9600" dirty="0" smtClean="0">
                <a:solidFill>
                  <a:schemeClr val="accent2"/>
                </a:solidFill>
                <a:latin typeface="Garamond" panose="02020404030301010803" pitchFamily="18" charset="0"/>
              </a:rPr>
              <a:t>  КНИЖНЫЕ </a:t>
            </a:r>
          </a:p>
          <a:p>
            <a:r>
              <a:rPr lang="ru-RU" sz="9600" dirty="0" smtClean="0">
                <a:solidFill>
                  <a:schemeClr val="accent2"/>
                </a:solidFill>
                <a:latin typeface="Garamond" panose="02020404030301010803" pitchFamily="18" charset="0"/>
              </a:rPr>
              <a:t>  НОВИНКИ </a:t>
            </a:r>
          </a:p>
          <a:p>
            <a:r>
              <a:rPr lang="ru-RU" sz="9600" dirty="0" smtClean="0">
                <a:solidFill>
                  <a:schemeClr val="accent2"/>
                </a:solidFill>
                <a:latin typeface="Garamond" panose="02020404030301010803" pitchFamily="18" charset="0"/>
              </a:rPr>
              <a:t>  МБА</a:t>
            </a:r>
            <a:endParaRPr lang="ru-RU" sz="9600" dirty="0">
              <a:solidFill>
                <a:schemeClr val="accent2"/>
              </a:solidFill>
              <a:latin typeface="Garamond" panose="02020404030301010803"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9912" y="3059547"/>
            <a:ext cx="5166150" cy="3519143"/>
          </a:xfrm>
          <a:prstGeom prst="rect">
            <a:avLst/>
          </a:prstGeom>
        </p:spPr>
      </p:pic>
      <p:sp>
        <p:nvSpPr>
          <p:cNvPr id="4" name="TextBox 3"/>
          <p:cNvSpPr txBox="1"/>
          <p:nvPr/>
        </p:nvSpPr>
        <p:spPr>
          <a:xfrm>
            <a:off x="2627784" y="6209358"/>
            <a:ext cx="1572894" cy="369332"/>
          </a:xfrm>
          <a:prstGeom prst="rect">
            <a:avLst/>
          </a:prstGeom>
          <a:noFill/>
        </p:spPr>
        <p:txBody>
          <a:bodyPr wrap="square" rtlCol="0">
            <a:spAutoFit/>
          </a:bodyPr>
          <a:lstStyle/>
          <a:p>
            <a:r>
              <a:rPr lang="ru-RU" dirty="0" smtClean="0">
                <a:solidFill>
                  <a:schemeClr val="accent2">
                    <a:lumMod val="75000"/>
                  </a:schemeClr>
                </a:solidFill>
              </a:rPr>
              <a:t>Август 2022</a:t>
            </a:r>
            <a:endParaRPr lang="ru-RU" dirty="0">
              <a:solidFill>
                <a:schemeClr val="accent2">
                  <a:lumMod val="75000"/>
                </a:schemeClr>
              </a:solidFill>
            </a:endParaRPr>
          </a:p>
        </p:txBody>
      </p:sp>
    </p:spTree>
    <p:extLst>
      <p:ext uri="{BB962C8B-B14F-4D97-AF65-F5344CB8AC3E}">
        <p14:creationId xmlns:p14="http://schemas.microsoft.com/office/powerpoint/2010/main" val="2396550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514" y="675361"/>
            <a:ext cx="3582590" cy="5328592"/>
          </a:xfrm>
          <a:prstGeom prst="rect">
            <a:avLst/>
          </a:prstGeom>
        </p:spPr>
      </p:pic>
      <p:sp>
        <p:nvSpPr>
          <p:cNvPr id="3" name="Прямоугольник 2"/>
          <p:cNvSpPr/>
          <p:nvPr/>
        </p:nvSpPr>
        <p:spPr>
          <a:xfrm>
            <a:off x="4355976" y="2132856"/>
            <a:ext cx="4320480" cy="3785652"/>
          </a:xfrm>
          <a:prstGeom prst="rect">
            <a:avLst/>
          </a:prstGeom>
        </p:spPr>
        <p:txBody>
          <a:bodyPr wrap="square">
            <a:spAutoFit/>
          </a:bodyPr>
          <a:lstStyle/>
          <a:p>
            <a:pPr algn="ctr"/>
            <a:r>
              <a:rPr lang="ru-RU" sz="1600" dirty="0" smtClean="0"/>
              <a:t>Роман «Скитники» известного сибирского писателя </a:t>
            </a:r>
            <a:r>
              <a:rPr lang="ru-RU" sz="1600" dirty="0" err="1" smtClean="0"/>
              <a:t>Камиля</a:t>
            </a:r>
            <a:r>
              <a:rPr lang="ru-RU" sz="1600" dirty="0" smtClean="0"/>
              <a:t> </a:t>
            </a:r>
            <a:r>
              <a:rPr lang="ru-RU" sz="1600" dirty="0" err="1" smtClean="0"/>
              <a:t>Зиган</a:t>
            </a:r>
            <a:r>
              <a:rPr lang="ru-RU" sz="1600" dirty="0" smtClean="0"/>
              <a:t>-шина посвящен истории жизни староверческой общины, зародившейся в </a:t>
            </a:r>
            <a:r>
              <a:rPr lang="ru-RU" sz="1600" dirty="0" err="1" smtClean="0"/>
              <a:t>ветлужских</a:t>
            </a:r>
            <a:r>
              <a:rPr lang="ru-RU" sz="1600" dirty="0" smtClean="0"/>
              <a:t> лесах в середине XIX века, одолевшей трудный путь через Сибирь и обосновавшейся в Забайкальском крае, оттесненной затем в глушь </a:t>
            </a:r>
            <a:r>
              <a:rPr lang="ru-RU" sz="1600" dirty="0" err="1" smtClean="0"/>
              <a:t>Алданского</a:t>
            </a:r>
            <a:r>
              <a:rPr lang="ru-RU" sz="1600" dirty="0" smtClean="0"/>
              <a:t> нагорья и гам хоронящейся по сию пору. </a:t>
            </a:r>
          </a:p>
          <a:p>
            <a:pPr algn="ctr"/>
            <a:r>
              <a:rPr lang="ru-RU" sz="1600" dirty="0" smtClean="0"/>
              <a:t>В романе «Золото Алдана» повествуется о драматических событиях в жизни той же общины в период с 1935 по 1955 год, когда ее судьба тесно переплелась с судьбой белогвардейской колонии, образованной уцелевшими участниками Якутского похода дружины генерала Пепеляева. </a:t>
            </a:r>
            <a:endParaRPr lang="ru-RU" sz="1600" dirty="0"/>
          </a:p>
        </p:txBody>
      </p:sp>
      <p:sp>
        <p:nvSpPr>
          <p:cNvPr id="4" name="Прямоугольник 3"/>
          <p:cNvSpPr/>
          <p:nvPr/>
        </p:nvSpPr>
        <p:spPr>
          <a:xfrm>
            <a:off x="4554353" y="404664"/>
            <a:ext cx="4392488" cy="1200329"/>
          </a:xfrm>
          <a:prstGeom prst="rect">
            <a:avLst/>
          </a:prstGeom>
        </p:spPr>
        <p:txBody>
          <a:bodyPr wrap="square">
            <a:spAutoFit/>
          </a:bodyPr>
          <a:lstStyle/>
          <a:p>
            <a:r>
              <a:rPr lang="ru-RU" sz="1200" dirty="0"/>
              <a:t> 12+ </a:t>
            </a:r>
          </a:p>
          <a:p>
            <a:r>
              <a:rPr lang="ru-RU" sz="1200" dirty="0"/>
              <a:t>84(2Рос=Рус)6</a:t>
            </a:r>
          </a:p>
          <a:p>
            <a:r>
              <a:rPr lang="ru-RU" sz="1200" dirty="0"/>
              <a:t>З-59</a:t>
            </a:r>
          </a:p>
          <a:p>
            <a:r>
              <a:rPr lang="ru-RU" sz="1200" dirty="0" err="1"/>
              <a:t>Зиганшин</a:t>
            </a:r>
            <a:r>
              <a:rPr lang="ru-RU" sz="1200" dirty="0"/>
              <a:t>, </a:t>
            </a:r>
            <a:r>
              <a:rPr lang="ru-RU" sz="1200" dirty="0" err="1"/>
              <a:t>Камиль</a:t>
            </a:r>
            <a:r>
              <a:rPr lang="ru-RU" sz="1200" dirty="0"/>
              <a:t> </a:t>
            </a:r>
            <a:r>
              <a:rPr lang="ru-RU" sz="1200" dirty="0" err="1"/>
              <a:t>Фарухшинович</a:t>
            </a:r>
            <a:r>
              <a:rPr lang="ru-RU" sz="1200" dirty="0"/>
              <a:t>. </a:t>
            </a:r>
          </a:p>
          <a:p>
            <a:r>
              <a:rPr lang="ru-RU" sz="1200" dirty="0"/>
              <a:t>Скитники [Текст] : романы / </a:t>
            </a:r>
            <a:r>
              <a:rPr lang="ru-RU" sz="1200" dirty="0" err="1"/>
              <a:t>Камиль</a:t>
            </a:r>
            <a:r>
              <a:rPr lang="ru-RU" sz="1200" dirty="0"/>
              <a:t> </a:t>
            </a:r>
            <a:r>
              <a:rPr lang="ru-RU" sz="1200" dirty="0" err="1"/>
              <a:t>Зиганшин</a:t>
            </a:r>
            <a:r>
              <a:rPr lang="ru-RU" sz="1200" dirty="0"/>
              <a:t>. - 2-е изд., </a:t>
            </a:r>
            <a:r>
              <a:rPr lang="ru-RU" sz="1200" dirty="0" err="1"/>
              <a:t>перераб</a:t>
            </a:r>
            <a:r>
              <a:rPr lang="ru-RU" sz="1200" dirty="0"/>
              <a:t>. и доп. - Москва : Вече, 2022. - 492, [3] с. - (</a:t>
            </a:r>
            <a:r>
              <a:rPr lang="ru-RU" sz="1200" dirty="0" err="1"/>
              <a:t>Сибириада</a:t>
            </a:r>
            <a:r>
              <a:rPr lang="ru-RU" sz="1200" dirty="0"/>
              <a:t>). </a:t>
            </a:r>
          </a:p>
        </p:txBody>
      </p:sp>
    </p:spTree>
    <p:extLst>
      <p:ext uri="{BB962C8B-B14F-4D97-AF65-F5344CB8AC3E}">
        <p14:creationId xmlns:p14="http://schemas.microsoft.com/office/powerpoint/2010/main" val="3253798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522133"/>
            <a:ext cx="3696548" cy="5812272"/>
          </a:xfrm>
          <a:prstGeom prst="rect">
            <a:avLst/>
          </a:prstGeom>
        </p:spPr>
      </p:pic>
      <p:sp>
        <p:nvSpPr>
          <p:cNvPr id="3" name="Прямоугольник 2"/>
          <p:cNvSpPr/>
          <p:nvPr/>
        </p:nvSpPr>
        <p:spPr>
          <a:xfrm>
            <a:off x="4785728" y="1780069"/>
            <a:ext cx="3972742" cy="4524315"/>
          </a:xfrm>
          <a:prstGeom prst="rect">
            <a:avLst/>
          </a:prstGeom>
        </p:spPr>
        <p:txBody>
          <a:bodyPr wrap="square">
            <a:spAutoFit/>
          </a:bodyPr>
          <a:lstStyle/>
          <a:p>
            <a:pPr algn="ctr"/>
            <a:r>
              <a:rPr lang="ru-RU" sz="1600" dirty="0" smtClean="0"/>
              <a:t>Засушливое лето 1983 года стало причиной страшного пожара, который навсегда изменил судьбы жителей небольшого поселка Малинники. Изменил и накрепко связал между собой прочными фламандскими узлами, определив многие поступки и решения на годы вперед. Спустя несколько десятилетий в тихий поселок вновь приходит беда: исчезает семнадцатилетняя девушка. За расследование берется молодой и неопытный участковый, который очень скоро понимает, что всё в этом деле упирается в события далекого прошлого. Какие тайны откроет трагедия? Что прячется в душах знакомых ему с детства людей? И куда приведут следы давнего пожара?.. </a:t>
            </a:r>
            <a:endParaRPr lang="ru-RU" sz="1600" dirty="0"/>
          </a:p>
        </p:txBody>
      </p:sp>
      <p:sp>
        <p:nvSpPr>
          <p:cNvPr id="4" name="Прямоугольник 3"/>
          <p:cNvSpPr/>
          <p:nvPr/>
        </p:nvSpPr>
        <p:spPr>
          <a:xfrm>
            <a:off x="4503847" y="116632"/>
            <a:ext cx="4536504" cy="1384995"/>
          </a:xfrm>
          <a:prstGeom prst="rect">
            <a:avLst/>
          </a:prstGeom>
        </p:spPr>
        <p:txBody>
          <a:bodyPr wrap="square">
            <a:spAutoFit/>
          </a:bodyPr>
          <a:lstStyle/>
          <a:p>
            <a:r>
              <a:rPr lang="ru-RU" sz="1200" dirty="0"/>
              <a:t> 16+ </a:t>
            </a:r>
          </a:p>
          <a:p>
            <a:r>
              <a:rPr lang="ru-RU" sz="1200" dirty="0"/>
              <a:t>84(2Рос=Рус)6</a:t>
            </a:r>
          </a:p>
          <a:p>
            <a:r>
              <a:rPr lang="ru-RU" sz="1200" dirty="0"/>
              <a:t>И 46</a:t>
            </a:r>
          </a:p>
          <a:p>
            <a:r>
              <a:rPr lang="ru-RU" sz="1200" dirty="0"/>
              <a:t>Ильина, Наталья Николаевна. </a:t>
            </a:r>
          </a:p>
          <a:p>
            <a:r>
              <a:rPr lang="ru-RU" sz="1200" dirty="0"/>
              <a:t>Фламандская петля [Текст] : роман / Наталья Ильина. - Москва : АСТ, 2022. - 315, [3] с. - (Путеводная нить. Психологический детектив). </a:t>
            </a:r>
          </a:p>
        </p:txBody>
      </p:sp>
    </p:spTree>
    <p:extLst>
      <p:ext uri="{BB962C8B-B14F-4D97-AF65-F5344CB8AC3E}">
        <p14:creationId xmlns:p14="http://schemas.microsoft.com/office/powerpoint/2010/main" val="390709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19" y="531957"/>
            <a:ext cx="3816425" cy="5777363"/>
          </a:xfrm>
          <a:prstGeom prst="rect">
            <a:avLst/>
          </a:prstGeom>
        </p:spPr>
      </p:pic>
      <p:sp>
        <p:nvSpPr>
          <p:cNvPr id="3" name="Прямоугольник 2"/>
          <p:cNvSpPr/>
          <p:nvPr/>
        </p:nvSpPr>
        <p:spPr>
          <a:xfrm>
            <a:off x="4644008" y="2064953"/>
            <a:ext cx="3923928" cy="4031873"/>
          </a:xfrm>
          <a:prstGeom prst="rect">
            <a:avLst/>
          </a:prstGeom>
        </p:spPr>
        <p:txBody>
          <a:bodyPr wrap="square">
            <a:spAutoFit/>
          </a:bodyPr>
          <a:lstStyle/>
          <a:p>
            <a:pPr algn="ctr"/>
            <a:r>
              <a:rPr lang="ru-RU" sz="1600" dirty="0" smtClean="0"/>
              <a:t>Кусок некогда большой страны, ныне зажатый между остатками Украины и </a:t>
            </a:r>
            <a:r>
              <a:rPr lang="ru-RU" sz="1600" dirty="0" err="1" smtClean="0"/>
              <a:t>Новороссией</a:t>
            </a:r>
            <a:r>
              <a:rPr lang="ru-RU" sz="1600" dirty="0" smtClean="0"/>
              <a:t>, теперь это место, в котором нет никакой официальной власти. Здесь работают разведки всех стран, тут сходятся интересы вчерашних противников и подставляют друг друга бывшие друзья. Полное отсутствие порядка и власти, разгул бандитизма и прочие «радости». Свои же сослуживцы готовы всё и всех продать, а собственное начальство, ничем не гнушаясь, использует солдат и местное </a:t>
            </a:r>
            <a:r>
              <a:rPr lang="ru-RU" sz="1600" dirty="0" err="1" smtClean="0"/>
              <a:t>населениев</a:t>
            </a:r>
            <a:r>
              <a:rPr lang="ru-RU" sz="1600" dirty="0" smtClean="0"/>
              <a:t> качестве подопытных кроликов при проведении бесчеловечных экспериментов. Всё это — Дикое поле... </a:t>
            </a:r>
            <a:endParaRPr lang="ru-RU" sz="1600" dirty="0"/>
          </a:p>
        </p:txBody>
      </p:sp>
      <p:sp>
        <p:nvSpPr>
          <p:cNvPr id="4" name="Прямоугольник 3"/>
          <p:cNvSpPr/>
          <p:nvPr/>
        </p:nvSpPr>
        <p:spPr>
          <a:xfrm>
            <a:off x="4499992" y="260648"/>
            <a:ext cx="4536504" cy="1384995"/>
          </a:xfrm>
          <a:prstGeom prst="rect">
            <a:avLst/>
          </a:prstGeom>
        </p:spPr>
        <p:txBody>
          <a:bodyPr wrap="square">
            <a:spAutoFit/>
          </a:bodyPr>
          <a:lstStyle/>
          <a:p>
            <a:r>
              <a:rPr lang="ru-RU" sz="1200" dirty="0"/>
              <a:t> 16+ </a:t>
            </a:r>
          </a:p>
          <a:p>
            <a:r>
              <a:rPr lang="ru-RU" sz="1200" dirty="0"/>
              <a:t>84(2Рос=Рус)6</a:t>
            </a:r>
          </a:p>
          <a:p>
            <a:r>
              <a:rPr lang="ru-RU" sz="1200" dirty="0"/>
              <a:t>К 65</a:t>
            </a:r>
          </a:p>
          <a:p>
            <a:r>
              <a:rPr lang="ru-RU" sz="1200" dirty="0"/>
              <a:t>Конторович, Александр Сергеевич. </a:t>
            </a:r>
          </a:p>
          <a:p>
            <a:r>
              <a:rPr lang="ru-RU" sz="1200" dirty="0"/>
              <a:t>Дикое Поле [Текст] : роман / Александр Конторович. - Москва : Яуза : </a:t>
            </a:r>
            <a:r>
              <a:rPr lang="ru-RU" sz="1200" dirty="0" err="1"/>
              <a:t>Эксмо</a:t>
            </a:r>
            <a:r>
              <a:rPr lang="ru-RU" sz="1200" dirty="0"/>
              <a:t>, 2015. - 349, [1] с. - (Военно-историческая фантастика). </a:t>
            </a:r>
          </a:p>
        </p:txBody>
      </p:sp>
    </p:spTree>
    <p:extLst>
      <p:ext uri="{BB962C8B-B14F-4D97-AF65-F5344CB8AC3E}">
        <p14:creationId xmlns:p14="http://schemas.microsoft.com/office/powerpoint/2010/main" val="3459962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439" y="558713"/>
            <a:ext cx="3613481" cy="5678599"/>
          </a:xfrm>
          <a:prstGeom prst="rect">
            <a:avLst/>
          </a:prstGeom>
        </p:spPr>
      </p:pic>
      <p:sp>
        <p:nvSpPr>
          <p:cNvPr id="3" name="Прямоугольник 2"/>
          <p:cNvSpPr/>
          <p:nvPr/>
        </p:nvSpPr>
        <p:spPr>
          <a:xfrm>
            <a:off x="4570949" y="2205439"/>
            <a:ext cx="4034549" cy="4031873"/>
          </a:xfrm>
          <a:prstGeom prst="rect">
            <a:avLst/>
          </a:prstGeom>
        </p:spPr>
        <p:txBody>
          <a:bodyPr wrap="square">
            <a:spAutoFit/>
          </a:bodyPr>
          <a:lstStyle/>
          <a:p>
            <a:pPr algn="ctr"/>
            <a:r>
              <a:rPr lang="ru-RU" sz="1600" dirty="0" smtClean="0"/>
              <a:t>Пройдя горячие точки, Андрей возвращается на родину в Сибирь, тяжело потрясенный увиденным и пережитым. Но вместо того чтобы комфортно устроить жизнь с любимой женщиной, он занят поиском смысла своего существования, оказываясь в самых отдаленных уголках Сибири: в умирающей деревне, в православном </a:t>
            </a:r>
            <a:r>
              <a:rPr lang="ru-RU" sz="1600" dirty="0" err="1" smtClean="0"/>
              <a:t>Могочинском</a:t>
            </a:r>
            <a:r>
              <a:rPr lang="ru-RU" sz="1600" dirty="0" smtClean="0"/>
              <a:t> монастыре, у шамана в заповедном уголке Алтая, в </a:t>
            </a:r>
            <a:r>
              <a:rPr lang="ru-RU" sz="1600" dirty="0" err="1" smtClean="0"/>
              <a:t>Эгитуйском</a:t>
            </a:r>
            <a:r>
              <a:rPr lang="ru-RU" sz="1600" dirty="0" smtClean="0"/>
              <a:t> дацане в Бурятии со святыней </a:t>
            </a:r>
            <a:r>
              <a:rPr lang="ru-RU" sz="1600" dirty="0" err="1" smtClean="0"/>
              <a:t>Зандан-Жуу</a:t>
            </a:r>
            <a:r>
              <a:rPr lang="ru-RU" sz="1600" dirty="0" smtClean="0"/>
              <a:t>, на ужасающей свалке мегаполиса... После ряда приключений и встреч он наконец обретает поприще, помогая тем, кому, казалось бы, никто уже не в силах помочь... </a:t>
            </a:r>
            <a:endParaRPr lang="ru-RU" sz="1600" dirty="0"/>
          </a:p>
        </p:txBody>
      </p:sp>
      <p:sp>
        <p:nvSpPr>
          <p:cNvPr id="4" name="Прямоугольник 3"/>
          <p:cNvSpPr/>
          <p:nvPr/>
        </p:nvSpPr>
        <p:spPr>
          <a:xfrm>
            <a:off x="4367064" y="404664"/>
            <a:ext cx="4238434" cy="1384995"/>
          </a:xfrm>
          <a:prstGeom prst="rect">
            <a:avLst/>
          </a:prstGeom>
        </p:spPr>
        <p:txBody>
          <a:bodyPr wrap="square">
            <a:spAutoFit/>
          </a:bodyPr>
          <a:lstStyle/>
          <a:p>
            <a:r>
              <a:rPr lang="ru-RU" sz="1200" dirty="0"/>
              <a:t> 12+ </a:t>
            </a:r>
          </a:p>
          <a:p>
            <a:r>
              <a:rPr lang="ru-RU" sz="1200" dirty="0"/>
              <a:t>84(2Рос=Рус)6</a:t>
            </a:r>
          </a:p>
          <a:p>
            <a:r>
              <a:rPr lang="ru-RU" sz="1200" dirty="0"/>
              <a:t>К 71</a:t>
            </a:r>
          </a:p>
          <a:p>
            <a:r>
              <a:rPr lang="ru-RU" sz="1200" dirty="0"/>
              <a:t>Косенков, Александр Федорович. </a:t>
            </a:r>
          </a:p>
          <a:p>
            <a:r>
              <a:rPr lang="ru-RU" sz="1200" dirty="0"/>
              <a:t>Беглец [Текст] : роман : повесть / Александр Косенков. - Москва : Вече, 2022. - 318, [1] с. - (Сибирский приключенческий роман). </a:t>
            </a:r>
          </a:p>
        </p:txBody>
      </p:sp>
    </p:spTree>
    <p:extLst>
      <p:ext uri="{BB962C8B-B14F-4D97-AF65-F5344CB8AC3E}">
        <p14:creationId xmlns:p14="http://schemas.microsoft.com/office/powerpoint/2010/main" val="1133662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373" y="548681"/>
            <a:ext cx="3723147" cy="5854096"/>
          </a:xfrm>
          <a:prstGeom prst="rect">
            <a:avLst/>
          </a:prstGeom>
        </p:spPr>
      </p:pic>
      <p:sp>
        <p:nvSpPr>
          <p:cNvPr id="3" name="Прямоугольник 2"/>
          <p:cNvSpPr/>
          <p:nvPr/>
        </p:nvSpPr>
        <p:spPr>
          <a:xfrm>
            <a:off x="4504995" y="2227447"/>
            <a:ext cx="3995936" cy="3293209"/>
          </a:xfrm>
          <a:prstGeom prst="rect">
            <a:avLst/>
          </a:prstGeom>
        </p:spPr>
        <p:txBody>
          <a:bodyPr wrap="square">
            <a:spAutoFit/>
          </a:bodyPr>
          <a:lstStyle/>
          <a:p>
            <a:pPr algn="ctr"/>
            <a:r>
              <a:rPr lang="ru-RU" sz="1600" dirty="0" smtClean="0"/>
              <a:t>У молодой купеческой дочери таинственным образом один за другим умирают перед свадьбой шесть ее женихов. Седьмой бросает вызов судьбе, решив разгадать эту тайну. В центре Петербурга, в собственной квартире, ночью зверски убит известный делец. Перед этим в гостях у него был таинственный незнакомец. Приподнять таинственную завесу, раскрыть все эти преступления может только несравненный Мефодий </a:t>
            </a:r>
            <a:r>
              <a:rPr lang="ru-RU" sz="1600" dirty="0" err="1" smtClean="0"/>
              <a:t>Кобылкин</a:t>
            </a:r>
            <a:r>
              <a:rPr lang="ru-RU" sz="1600" dirty="0" smtClean="0"/>
              <a:t> — русский Шерлок Холмс, русский </a:t>
            </a:r>
            <a:r>
              <a:rPr lang="ru-RU" sz="1600" dirty="0" err="1" smtClean="0"/>
              <a:t>Мегрэ</a:t>
            </a:r>
            <a:r>
              <a:rPr lang="ru-RU" sz="1600" dirty="0" smtClean="0"/>
              <a:t>, русский </a:t>
            </a:r>
            <a:r>
              <a:rPr lang="ru-RU" sz="1600" dirty="0" err="1" smtClean="0"/>
              <a:t>Пуаро</a:t>
            </a:r>
            <a:r>
              <a:rPr lang="ru-RU" sz="1600" dirty="0" smtClean="0"/>
              <a:t>! </a:t>
            </a:r>
            <a:endParaRPr lang="ru-RU" sz="1600" dirty="0"/>
          </a:p>
        </p:txBody>
      </p:sp>
      <p:sp>
        <p:nvSpPr>
          <p:cNvPr id="4" name="Прямоугольник 3"/>
          <p:cNvSpPr/>
          <p:nvPr/>
        </p:nvSpPr>
        <p:spPr>
          <a:xfrm>
            <a:off x="4355976" y="332656"/>
            <a:ext cx="4680520" cy="1200329"/>
          </a:xfrm>
          <a:prstGeom prst="rect">
            <a:avLst/>
          </a:prstGeom>
        </p:spPr>
        <p:txBody>
          <a:bodyPr wrap="square">
            <a:spAutoFit/>
          </a:bodyPr>
          <a:lstStyle/>
          <a:p>
            <a:r>
              <a:rPr lang="ru-RU" sz="1200" dirty="0"/>
              <a:t> 16+ </a:t>
            </a:r>
          </a:p>
          <a:p>
            <a:r>
              <a:rPr lang="ru-RU" sz="1200" dirty="0"/>
              <a:t>Р2(Рос=Рус)</a:t>
            </a:r>
          </a:p>
          <a:p>
            <a:r>
              <a:rPr lang="ru-RU" sz="1200" dirty="0"/>
              <a:t>К 78</a:t>
            </a:r>
          </a:p>
          <a:p>
            <a:r>
              <a:rPr lang="ru-RU" sz="1200" dirty="0" err="1"/>
              <a:t>Красницкий</a:t>
            </a:r>
            <a:r>
              <a:rPr lang="ru-RU" sz="1200" dirty="0"/>
              <a:t>, Александр Иванович. </a:t>
            </a:r>
          </a:p>
          <a:p>
            <a:r>
              <a:rPr lang="ru-RU" sz="1200" dirty="0"/>
              <a:t>Воскресшая душа [Текст] : сборник / А. И. </a:t>
            </a:r>
            <a:r>
              <a:rPr lang="ru-RU" sz="1200" dirty="0" err="1"/>
              <a:t>Красницкий</a:t>
            </a:r>
            <a:r>
              <a:rPr lang="ru-RU" sz="1200" dirty="0"/>
              <a:t>. - М. : АСТ : Изд. дом "Ленинград", 2018. - 351 с. - (Слово сыщика). </a:t>
            </a:r>
          </a:p>
        </p:txBody>
      </p:sp>
    </p:spTree>
    <p:extLst>
      <p:ext uri="{BB962C8B-B14F-4D97-AF65-F5344CB8AC3E}">
        <p14:creationId xmlns:p14="http://schemas.microsoft.com/office/powerpoint/2010/main" val="4111936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7" y="548680"/>
            <a:ext cx="3634457" cy="5714646"/>
          </a:xfrm>
          <a:prstGeom prst="rect">
            <a:avLst/>
          </a:prstGeom>
        </p:spPr>
      </p:pic>
      <p:sp>
        <p:nvSpPr>
          <p:cNvPr id="3" name="Прямоугольник 2"/>
          <p:cNvSpPr/>
          <p:nvPr/>
        </p:nvSpPr>
        <p:spPr>
          <a:xfrm>
            <a:off x="4439614" y="1916832"/>
            <a:ext cx="4182346" cy="4524315"/>
          </a:xfrm>
          <a:prstGeom prst="rect">
            <a:avLst/>
          </a:prstGeom>
        </p:spPr>
        <p:txBody>
          <a:bodyPr wrap="square">
            <a:spAutoFit/>
          </a:bodyPr>
          <a:lstStyle/>
          <a:p>
            <a:pPr algn="ctr"/>
            <a:r>
              <a:rPr lang="ru-RU" sz="1600" dirty="0" smtClean="0"/>
              <a:t>Журналист Олег мечтает о карьере адвоката и пишет репортажи из зала суда. Студентка Саша, чей отец после случайного задержания (проходил мимо митинга) попадает в колонию, разрабатывает планы его спасения. Судья Марина готовится стать председателем одного из московских судов, но внезапно ее жизнь тоже разрушает государственная машина...Судьбы всех троих объединит «театральное дело» — поле битвы силовиков, бизнесменов и чиновников за власть и контроль над умами. Политические интриги обеспечивают карьеры — и рушат жизни, а нелепая случайность запускает маховик насилия...«(не)свобода» — дебютный роман Сергея Лебеденко о сковывающей, но притягательной силе власти. </a:t>
            </a:r>
            <a:endParaRPr lang="ru-RU" sz="1600" dirty="0"/>
          </a:p>
        </p:txBody>
      </p:sp>
      <p:sp>
        <p:nvSpPr>
          <p:cNvPr id="4" name="Прямоугольник 3"/>
          <p:cNvSpPr/>
          <p:nvPr/>
        </p:nvSpPr>
        <p:spPr>
          <a:xfrm>
            <a:off x="4457126" y="188640"/>
            <a:ext cx="4572000" cy="1384995"/>
          </a:xfrm>
          <a:prstGeom prst="rect">
            <a:avLst/>
          </a:prstGeom>
        </p:spPr>
        <p:txBody>
          <a:bodyPr>
            <a:spAutoFit/>
          </a:bodyPr>
          <a:lstStyle/>
          <a:p>
            <a:r>
              <a:rPr lang="ru-RU" sz="1200" dirty="0"/>
              <a:t> 18+ </a:t>
            </a:r>
          </a:p>
          <a:p>
            <a:r>
              <a:rPr lang="ru-RU" sz="1200" dirty="0"/>
              <a:t>84(2Рос=Рус)6</a:t>
            </a:r>
          </a:p>
          <a:p>
            <a:r>
              <a:rPr lang="ru-RU" sz="1200" dirty="0"/>
              <a:t>Л 33</a:t>
            </a:r>
          </a:p>
          <a:p>
            <a:r>
              <a:rPr lang="ru-RU" sz="1200" dirty="0"/>
              <a:t>Лебеденко, Сергей Владимирович. </a:t>
            </a:r>
          </a:p>
          <a:p>
            <a:r>
              <a:rPr lang="ru-RU" sz="1200" dirty="0"/>
              <a:t>(не)свобода [Текст] : роман / Сергей Лебеденко. - Москва : Редакция Елены Шубиной : АСТ, 2022. - 410, [3] с. - (Актуальный роман). </a:t>
            </a:r>
          </a:p>
        </p:txBody>
      </p:sp>
    </p:spTree>
    <p:extLst>
      <p:ext uri="{BB962C8B-B14F-4D97-AF65-F5344CB8AC3E}">
        <p14:creationId xmlns:p14="http://schemas.microsoft.com/office/powerpoint/2010/main" val="2533915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764704"/>
            <a:ext cx="3456384" cy="5351679"/>
          </a:xfrm>
          <a:prstGeom prst="rect">
            <a:avLst/>
          </a:prstGeom>
        </p:spPr>
      </p:pic>
      <p:sp>
        <p:nvSpPr>
          <p:cNvPr id="3" name="Прямоугольник 2"/>
          <p:cNvSpPr/>
          <p:nvPr/>
        </p:nvSpPr>
        <p:spPr>
          <a:xfrm>
            <a:off x="4219939" y="1828983"/>
            <a:ext cx="4679776" cy="4278094"/>
          </a:xfrm>
          <a:prstGeom prst="rect">
            <a:avLst/>
          </a:prstGeom>
        </p:spPr>
        <p:txBody>
          <a:bodyPr wrap="square">
            <a:spAutoFit/>
          </a:bodyPr>
          <a:lstStyle/>
          <a:p>
            <a:pPr algn="ctr"/>
            <a:r>
              <a:rPr lang="ru-RU" sz="1600" dirty="0" smtClean="0"/>
              <a:t>Книга основана на реальных и известных трагических событиях и опровергает официальные версии. Президент Кеннеди убит женщиной — профессиональным снайпером. Организатор терактов 11 Сентября 2001 года находился в 500 метрах от рушащихся небоскребов. Покушение на Римского Папу Иоанна Павла — прикрытие многомиллиардных банковских афер. Эти и другие глобальные преступления оказались связаны между собой. На вопросы, которые еще недавно считались риторическими, а порой запретными и опасными, отвечает роман-версия Олега Лурье. Персонажи и действующие лица реальны и узнаваемы — от больших политиков, миллиардеров, служителей Ватикана до лидеров национальных и международных преступных синдикатов. </a:t>
            </a:r>
            <a:endParaRPr lang="ru-RU" sz="1600" dirty="0"/>
          </a:p>
        </p:txBody>
      </p:sp>
      <p:sp>
        <p:nvSpPr>
          <p:cNvPr id="4" name="Прямоугольник 3"/>
          <p:cNvSpPr/>
          <p:nvPr/>
        </p:nvSpPr>
        <p:spPr>
          <a:xfrm>
            <a:off x="4248472" y="164539"/>
            <a:ext cx="4572000" cy="1200329"/>
          </a:xfrm>
          <a:prstGeom prst="rect">
            <a:avLst/>
          </a:prstGeom>
        </p:spPr>
        <p:txBody>
          <a:bodyPr>
            <a:spAutoFit/>
          </a:bodyPr>
          <a:lstStyle/>
          <a:p>
            <a:r>
              <a:rPr lang="ru-RU" sz="1200" dirty="0"/>
              <a:t> 16+ </a:t>
            </a:r>
          </a:p>
          <a:p>
            <a:r>
              <a:rPr lang="ru-RU" sz="1200" dirty="0"/>
              <a:t>84(2Рос=Рус)6</a:t>
            </a:r>
          </a:p>
          <a:p>
            <a:r>
              <a:rPr lang="ru-RU" sz="1200" dirty="0"/>
              <a:t>Л 86</a:t>
            </a:r>
          </a:p>
          <a:p>
            <a:r>
              <a:rPr lang="ru-RU" sz="1200" dirty="0"/>
              <a:t>Лурье, Олег Анатольевич. </a:t>
            </a:r>
          </a:p>
          <a:p>
            <a:r>
              <a:rPr lang="ru-RU" sz="1200" dirty="0"/>
              <a:t>Зеркало над бездной [Текст] : роман-версия / Олег Лурье. - Москва : Яуза, 2022. - 349, [1] с. : фот. - (Исторические приключения). </a:t>
            </a:r>
          </a:p>
        </p:txBody>
      </p:sp>
    </p:spTree>
    <p:extLst>
      <p:ext uri="{BB962C8B-B14F-4D97-AF65-F5344CB8AC3E}">
        <p14:creationId xmlns:p14="http://schemas.microsoft.com/office/powerpoint/2010/main" val="3146634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5030" y="714311"/>
            <a:ext cx="3586727" cy="5637278"/>
          </a:xfrm>
          <a:prstGeom prst="rect">
            <a:avLst/>
          </a:prstGeom>
        </p:spPr>
      </p:pic>
      <p:sp>
        <p:nvSpPr>
          <p:cNvPr id="3" name="Прямоугольник 2"/>
          <p:cNvSpPr/>
          <p:nvPr/>
        </p:nvSpPr>
        <p:spPr>
          <a:xfrm>
            <a:off x="4449620" y="2276872"/>
            <a:ext cx="4032448" cy="3293209"/>
          </a:xfrm>
          <a:prstGeom prst="rect">
            <a:avLst/>
          </a:prstGeom>
        </p:spPr>
        <p:txBody>
          <a:bodyPr wrap="square">
            <a:spAutoFit/>
          </a:bodyPr>
          <a:lstStyle/>
          <a:p>
            <a:pPr algn="ctr"/>
            <a:r>
              <a:rPr lang="ru-RU" sz="1600" dirty="0" smtClean="0"/>
              <a:t>Первая книга в необычном для Александры Марининой жанре — популярной истории. Новый остроумный взгляд на исторических персонажей, знакомых по любимым романам и кинофильмам. Живописная панорама английской истории от Вильгельма Завоевателя до Елизаветы Второй. Жизнь правителей Англии красочно описана как увлекательный психологический сериал: в стиле драмы, триллера или комедии, в зависимости от тех ролей, которые сыграли знаменитые личности.</a:t>
            </a:r>
          </a:p>
        </p:txBody>
      </p:sp>
      <p:sp>
        <p:nvSpPr>
          <p:cNvPr id="4" name="Прямоугольник 3"/>
          <p:cNvSpPr/>
          <p:nvPr/>
        </p:nvSpPr>
        <p:spPr>
          <a:xfrm>
            <a:off x="4416963" y="332656"/>
            <a:ext cx="4520682" cy="1384995"/>
          </a:xfrm>
          <a:prstGeom prst="rect">
            <a:avLst/>
          </a:prstGeom>
        </p:spPr>
        <p:txBody>
          <a:bodyPr wrap="square">
            <a:spAutoFit/>
          </a:bodyPr>
          <a:lstStyle/>
          <a:p>
            <a:r>
              <a:rPr lang="ru-RU" sz="1200" dirty="0"/>
              <a:t> 16+ </a:t>
            </a:r>
          </a:p>
          <a:p>
            <a:r>
              <a:rPr lang="ru-RU" sz="1200" dirty="0"/>
              <a:t>84(2Рос=Рус)6</a:t>
            </a:r>
          </a:p>
          <a:p>
            <a:r>
              <a:rPr lang="ru-RU" sz="1200" dirty="0"/>
              <a:t>М 26</a:t>
            </a:r>
          </a:p>
          <a:p>
            <a:r>
              <a:rPr lang="ru-RU" sz="1200" dirty="0"/>
              <a:t>Маринина, Александра. </a:t>
            </a:r>
          </a:p>
          <a:p>
            <a:r>
              <a:rPr lang="ru-RU" sz="1200" dirty="0"/>
              <a:t>Шпаргалка для ленивых любителей истории. Короли и королевы Англии [Текст] / Александра Маринина. - Москва : </a:t>
            </a:r>
            <a:r>
              <a:rPr lang="ru-RU" sz="1200" dirty="0" err="1"/>
              <a:t>Эксмо</a:t>
            </a:r>
            <a:r>
              <a:rPr lang="ru-RU" sz="1200" dirty="0"/>
              <a:t>, 2022. - 445, [1] с.</a:t>
            </a:r>
          </a:p>
        </p:txBody>
      </p:sp>
    </p:spTree>
    <p:extLst>
      <p:ext uri="{BB962C8B-B14F-4D97-AF65-F5344CB8AC3E}">
        <p14:creationId xmlns:p14="http://schemas.microsoft.com/office/powerpoint/2010/main" val="970993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548680"/>
            <a:ext cx="3647559" cy="5733256"/>
          </a:xfrm>
          <a:prstGeom prst="rect">
            <a:avLst/>
          </a:prstGeom>
        </p:spPr>
      </p:pic>
      <p:sp>
        <p:nvSpPr>
          <p:cNvPr id="3" name="Прямоугольник 2"/>
          <p:cNvSpPr/>
          <p:nvPr/>
        </p:nvSpPr>
        <p:spPr>
          <a:xfrm>
            <a:off x="4287146" y="2204864"/>
            <a:ext cx="4616401" cy="3785652"/>
          </a:xfrm>
          <a:prstGeom prst="rect">
            <a:avLst/>
          </a:prstGeom>
        </p:spPr>
        <p:txBody>
          <a:bodyPr wrap="square">
            <a:spAutoFit/>
          </a:bodyPr>
          <a:lstStyle/>
          <a:p>
            <a:pPr algn="ctr"/>
            <a:r>
              <a:rPr lang="ru-RU" sz="1600" dirty="0"/>
              <a:t>История Марека и Анны не похожа ни на какую другую. Это история надежды, отчаяния и — бесконечной любви</a:t>
            </a:r>
            <a:r>
              <a:rPr lang="ru-RU" sz="1600" dirty="0" smtClean="0"/>
              <a:t>. Пожилой</a:t>
            </a:r>
            <a:r>
              <a:rPr lang="ru-RU" sz="1600" dirty="0"/>
              <a:t>, импозантный господин и немолодая женщина сидят за столиком ресторана в дорогом </a:t>
            </a:r>
            <a:r>
              <a:rPr lang="ru-RU" sz="1600" dirty="0" err="1"/>
              <a:t>спа</a:t>
            </a:r>
            <a:r>
              <a:rPr lang="ru-RU" sz="1600" dirty="0"/>
              <a:t>-отеле с видом на Карпатские горы</a:t>
            </a:r>
            <a:r>
              <a:rPr lang="ru-RU" sz="1600" dirty="0" smtClean="0"/>
              <a:t>. Кто </a:t>
            </a:r>
            <a:r>
              <a:rPr lang="ru-RU" sz="1600" dirty="0"/>
              <a:t>они</a:t>
            </a:r>
            <a:r>
              <a:rPr lang="ru-RU" sz="1600" dirty="0" smtClean="0"/>
              <a:t>? Супруги </a:t>
            </a:r>
            <a:r>
              <a:rPr lang="ru-RU" sz="1600" dirty="0"/>
              <a:t>со стажем? Бывшие любовники</a:t>
            </a:r>
            <a:r>
              <a:rPr lang="ru-RU" sz="1600" dirty="0" smtClean="0"/>
              <a:t>? Они </a:t>
            </a:r>
            <a:r>
              <a:rPr lang="ru-RU" sz="1600" dirty="0"/>
              <a:t>встречаются раз в год — она приезжает из Кракова, он прилетает из Израиля. Им есть что рассказать друг другу, а главное — о чем помолчать. Потому что когда-то они были супругами и, казалось, ничто не сможет разлучить их. Но так получилось, что горе выжгло любовь. Но, как оказалось, на этом не закончился их роман. Просто они перевернули страницу и открыли новую главу. </a:t>
            </a:r>
          </a:p>
        </p:txBody>
      </p:sp>
      <p:sp>
        <p:nvSpPr>
          <p:cNvPr id="4" name="Прямоугольник 3"/>
          <p:cNvSpPr/>
          <p:nvPr/>
        </p:nvSpPr>
        <p:spPr>
          <a:xfrm>
            <a:off x="4587755" y="260648"/>
            <a:ext cx="4315792" cy="1384995"/>
          </a:xfrm>
          <a:prstGeom prst="rect">
            <a:avLst/>
          </a:prstGeom>
        </p:spPr>
        <p:txBody>
          <a:bodyPr wrap="square">
            <a:spAutoFit/>
          </a:bodyPr>
          <a:lstStyle/>
          <a:p>
            <a:r>
              <a:rPr lang="ru-RU" sz="1200" dirty="0"/>
              <a:t> 16+ </a:t>
            </a:r>
          </a:p>
          <a:p>
            <a:r>
              <a:rPr lang="ru-RU" sz="1200" dirty="0"/>
              <a:t>84(2Рос=Рус)6</a:t>
            </a:r>
          </a:p>
          <a:p>
            <a:r>
              <a:rPr lang="ru-RU" sz="1200" dirty="0"/>
              <a:t>М 54</a:t>
            </a:r>
          </a:p>
          <a:p>
            <a:r>
              <a:rPr lang="ru-RU" sz="1200" dirty="0" err="1"/>
              <a:t>Метлицкая</a:t>
            </a:r>
            <a:r>
              <a:rPr lang="ru-RU" sz="1200" dirty="0"/>
              <a:t>, Мария. </a:t>
            </a:r>
          </a:p>
          <a:p>
            <a:r>
              <a:rPr lang="ru-RU" sz="1200" dirty="0"/>
              <a:t>Все, что мы когда-то любили [Текст] : [сборник] / Мария </a:t>
            </a:r>
            <a:r>
              <a:rPr lang="ru-RU" sz="1200" dirty="0" err="1"/>
              <a:t>Метлицкая</a:t>
            </a:r>
            <a:r>
              <a:rPr lang="ru-RU" sz="1200" dirty="0"/>
              <a:t>. - Москва : </a:t>
            </a:r>
            <a:r>
              <a:rPr lang="ru-RU" sz="1200" dirty="0" err="1"/>
              <a:t>Эксмо</a:t>
            </a:r>
            <a:r>
              <a:rPr lang="ru-RU" sz="1200" dirty="0"/>
              <a:t>, 2022. - 314, [2] с. - (Женские судьбы. Уютная проза Марии </a:t>
            </a:r>
            <a:r>
              <a:rPr lang="ru-RU" sz="1200" dirty="0" err="1"/>
              <a:t>Метлицкой</a:t>
            </a:r>
            <a:r>
              <a:rPr lang="ru-RU" sz="1200" dirty="0"/>
              <a:t>). </a:t>
            </a:r>
          </a:p>
        </p:txBody>
      </p:sp>
    </p:spTree>
    <p:extLst>
      <p:ext uri="{BB962C8B-B14F-4D97-AF65-F5344CB8AC3E}">
        <p14:creationId xmlns:p14="http://schemas.microsoft.com/office/powerpoint/2010/main" val="3532180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566399"/>
            <a:ext cx="3600400" cy="5705321"/>
          </a:xfrm>
          <a:prstGeom prst="rect">
            <a:avLst/>
          </a:prstGeom>
        </p:spPr>
      </p:pic>
      <p:sp>
        <p:nvSpPr>
          <p:cNvPr id="3" name="Прямоугольник 2"/>
          <p:cNvSpPr/>
          <p:nvPr/>
        </p:nvSpPr>
        <p:spPr>
          <a:xfrm>
            <a:off x="4499992" y="2492896"/>
            <a:ext cx="3779912" cy="3539430"/>
          </a:xfrm>
          <a:prstGeom prst="rect">
            <a:avLst/>
          </a:prstGeom>
        </p:spPr>
        <p:txBody>
          <a:bodyPr wrap="square">
            <a:spAutoFit/>
          </a:bodyPr>
          <a:lstStyle/>
          <a:p>
            <a:pPr algn="ctr"/>
            <a:r>
              <a:rPr lang="ru-RU" sz="1600" dirty="0"/>
              <a:t>«Лягушачий принц выбирает себе жену</a:t>
            </a:r>
            <a:r>
              <a:rPr lang="ru-RU" sz="1600" dirty="0" smtClean="0"/>
              <a:t>. Она </a:t>
            </a:r>
            <a:r>
              <a:rPr lang="ru-RU" sz="1600" dirty="0"/>
              <a:t>должна быть молчалива</a:t>
            </a:r>
            <a:r>
              <a:rPr lang="ru-RU" sz="1600" dirty="0" smtClean="0"/>
              <a:t>. Покорна. Должна </a:t>
            </a:r>
            <a:r>
              <a:rPr lang="ru-RU" sz="1600" dirty="0"/>
              <a:t>уважать старых жаб</a:t>
            </a:r>
            <a:r>
              <a:rPr lang="ru-RU" sz="1600" dirty="0" smtClean="0"/>
              <a:t>. Что </a:t>
            </a:r>
            <a:r>
              <a:rPr lang="ru-RU" sz="1600" dirty="0"/>
              <a:t>ее ждет, если она ослушается: гнилая трясина или корона из лилий</a:t>
            </a:r>
            <a:r>
              <a:rPr lang="ru-RU" sz="1600" dirty="0" smtClean="0"/>
              <a:t>? Выйди </a:t>
            </a:r>
            <a:r>
              <a:rPr lang="ru-RU" sz="1600" dirty="0"/>
              <a:t>замуж за принца — и узнаешь.»</a:t>
            </a:r>
          </a:p>
          <a:p>
            <a:pPr algn="ctr"/>
            <a:r>
              <a:rPr lang="ru-RU" sz="1600" dirty="0"/>
              <a:t>В руки детективов Макара Илюшина и Сергея Бабкина попадает странная книга. Реальные истории описаны в ней или это плод больной фантазии? И почему гибнут люди, имеющие к ней отношение</a:t>
            </a:r>
            <a:r>
              <a:rPr lang="ru-RU" sz="1600" dirty="0" smtClean="0"/>
              <a:t>? Новое </a:t>
            </a:r>
            <a:r>
              <a:rPr lang="ru-RU" sz="1600" dirty="0"/>
              <a:t>расследование частных сыщиков — в романе Елены Михалковой «Лягушачий король</a:t>
            </a:r>
            <a:r>
              <a:rPr lang="ru-RU" sz="1600" dirty="0" smtClean="0"/>
              <a:t>».</a:t>
            </a:r>
            <a:endParaRPr lang="ru-RU" sz="1600" dirty="0"/>
          </a:p>
        </p:txBody>
      </p:sp>
      <p:sp>
        <p:nvSpPr>
          <p:cNvPr id="4" name="Прямоугольник 3"/>
          <p:cNvSpPr/>
          <p:nvPr/>
        </p:nvSpPr>
        <p:spPr>
          <a:xfrm>
            <a:off x="4499992" y="332656"/>
            <a:ext cx="4572000" cy="1384995"/>
          </a:xfrm>
          <a:prstGeom prst="rect">
            <a:avLst/>
          </a:prstGeom>
        </p:spPr>
        <p:txBody>
          <a:bodyPr>
            <a:spAutoFit/>
          </a:bodyPr>
          <a:lstStyle/>
          <a:p>
            <a:r>
              <a:rPr lang="ru-RU" sz="1200" dirty="0"/>
              <a:t> 16+ </a:t>
            </a:r>
          </a:p>
          <a:p>
            <a:r>
              <a:rPr lang="ru-RU" sz="1200" dirty="0"/>
              <a:t>84(2Рос=Рус)6</a:t>
            </a:r>
          </a:p>
          <a:p>
            <a:r>
              <a:rPr lang="ru-RU" sz="1200" dirty="0"/>
              <a:t>М 69</a:t>
            </a:r>
          </a:p>
          <a:p>
            <a:r>
              <a:rPr lang="ru-RU" sz="1200" dirty="0"/>
              <a:t>Михалкова, Елена Ивановна. </a:t>
            </a:r>
          </a:p>
          <a:p>
            <a:r>
              <a:rPr lang="ru-RU" sz="1200" dirty="0"/>
              <a:t>Лягушачий король [Текст] : роман / Елена Михалкова. - Москва : АСТ, 2021. - 446, [1] с. - (Новый настоящий детектив Елены Михалковой). </a:t>
            </a:r>
          </a:p>
        </p:txBody>
      </p:sp>
    </p:spTree>
    <p:extLst>
      <p:ext uri="{BB962C8B-B14F-4D97-AF65-F5344CB8AC3E}">
        <p14:creationId xmlns:p14="http://schemas.microsoft.com/office/powerpoint/2010/main" val="219420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1" y="404664"/>
            <a:ext cx="3753050" cy="5900076"/>
          </a:xfrm>
          <a:prstGeom prst="rect">
            <a:avLst/>
          </a:prstGeom>
        </p:spPr>
      </p:pic>
      <p:sp>
        <p:nvSpPr>
          <p:cNvPr id="5" name="Прямоугольник 4"/>
          <p:cNvSpPr/>
          <p:nvPr/>
        </p:nvSpPr>
        <p:spPr>
          <a:xfrm>
            <a:off x="4427984" y="2026646"/>
            <a:ext cx="4104456" cy="4278094"/>
          </a:xfrm>
          <a:prstGeom prst="rect">
            <a:avLst/>
          </a:prstGeom>
        </p:spPr>
        <p:txBody>
          <a:bodyPr wrap="square">
            <a:spAutoFit/>
          </a:bodyPr>
          <a:lstStyle/>
          <a:p>
            <a:pPr algn="ctr"/>
            <a:r>
              <a:rPr lang="ru-RU" sz="1600" dirty="0" smtClean="0"/>
              <a:t>Всем людям на земле одинаково светит солнце, и все они одинаково стремятся к счастью. Вот только понимает его каждый по-своему, и часто то, чем вдохновлен один, вызывает лишь недоумение другого. Счастье увлеченного своим делом ученого-ядерщика из повести «Иов XX века» едва ли будет понятно героям «</a:t>
            </a:r>
            <a:r>
              <a:rPr lang="ru-RU" sz="1600" dirty="0" err="1" smtClean="0"/>
              <a:t>НеуДачного</a:t>
            </a:r>
            <a:r>
              <a:rPr lang="ru-RU" sz="1600" dirty="0" smtClean="0"/>
              <a:t> детектива», а трагическую радость прощения в рассказе «Белый пион» не то, что разделить, но и вынести дано не каждому. В новом цикле повестей и рассказов Марии </a:t>
            </a:r>
            <a:r>
              <a:rPr lang="ru-RU" sz="1600" dirty="0" err="1" smtClean="0"/>
              <a:t>Авериной</a:t>
            </a:r>
            <a:r>
              <a:rPr lang="ru-RU" sz="1600" dirty="0" smtClean="0"/>
              <a:t> перед глазами читателя предстает </a:t>
            </a:r>
            <a:r>
              <a:rPr lang="ru-RU" sz="1600" dirty="0"/>
              <a:t>целая галерея наших современников, и каждый из них по-своему обретает то «солнце», которого так долго «очень хотелось</a:t>
            </a:r>
            <a:r>
              <a:rPr lang="ru-RU" sz="1600" dirty="0" smtClean="0"/>
              <a:t>…»</a:t>
            </a:r>
            <a:endParaRPr lang="ru-RU" sz="1600" dirty="0"/>
          </a:p>
        </p:txBody>
      </p:sp>
      <p:sp>
        <p:nvSpPr>
          <p:cNvPr id="2" name="Прямоугольник 1"/>
          <p:cNvSpPr/>
          <p:nvPr/>
        </p:nvSpPr>
        <p:spPr>
          <a:xfrm>
            <a:off x="4530891" y="387287"/>
            <a:ext cx="4374232" cy="1200329"/>
          </a:xfrm>
          <a:prstGeom prst="rect">
            <a:avLst/>
          </a:prstGeom>
        </p:spPr>
        <p:txBody>
          <a:bodyPr wrap="square">
            <a:spAutoFit/>
          </a:bodyPr>
          <a:lstStyle/>
          <a:p>
            <a:r>
              <a:rPr lang="ru-RU" sz="1200" dirty="0"/>
              <a:t> 16+ </a:t>
            </a:r>
          </a:p>
          <a:p>
            <a:r>
              <a:rPr lang="ru-RU" sz="1200" dirty="0"/>
              <a:t>84(2Рос=Рус)6</a:t>
            </a:r>
          </a:p>
          <a:p>
            <a:r>
              <a:rPr lang="ru-RU" sz="1200" dirty="0"/>
              <a:t>А 19</a:t>
            </a:r>
          </a:p>
          <a:p>
            <a:r>
              <a:rPr lang="ru-RU" sz="1200" dirty="0"/>
              <a:t>Аверина, Мария Александровна. </a:t>
            </a:r>
          </a:p>
          <a:p>
            <a:r>
              <a:rPr lang="ru-RU" sz="1200" dirty="0"/>
              <a:t>Очень хотелось солнца [Текст] : повести : рассказы / Мария Аверина. - Москва : </a:t>
            </a:r>
            <a:r>
              <a:rPr lang="ru-RU" sz="1200" dirty="0" err="1"/>
              <a:t>Эксмо</a:t>
            </a:r>
            <a:r>
              <a:rPr lang="ru-RU" sz="1200" dirty="0"/>
              <a:t>, 2022. - 348, [2] с. - (Короче говоря). </a:t>
            </a:r>
          </a:p>
        </p:txBody>
      </p:sp>
    </p:spTree>
    <p:extLst>
      <p:ext uri="{BB962C8B-B14F-4D97-AF65-F5344CB8AC3E}">
        <p14:creationId xmlns:p14="http://schemas.microsoft.com/office/powerpoint/2010/main" val="1501606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753205"/>
            <a:ext cx="3528392" cy="5412099"/>
          </a:xfrm>
          <a:prstGeom prst="rect">
            <a:avLst/>
          </a:prstGeom>
        </p:spPr>
      </p:pic>
      <p:sp>
        <p:nvSpPr>
          <p:cNvPr id="3" name="Прямоугольник 2"/>
          <p:cNvSpPr/>
          <p:nvPr/>
        </p:nvSpPr>
        <p:spPr>
          <a:xfrm>
            <a:off x="4499992" y="2204864"/>
            <a:ext cx="4047525" cy="3785652"/>
          </a:xfrm>
          <a:prstGeom prst="rect">
            <a:avLst/>
          </a:prstGeom>
        </p:spPr>
        <p:txBody>
          <a:bodyPr wrap="square">
            <a:spAutoFit/>
          </a:bodyPr>
          <a:lstStyle/>
          <a:p>
            <a:pPr algn="ctr"/>
            <a:r>
              <a:rPr lang="ru-RU" sz="1600" dirty="0"/>
              <a:t>Конец XVI столетия. Продолжается освоение земель к востоку от Уральских гор, сказочно богатых пушниной. На российском престоле Борис Годунов, строящий замыслы активного продвижения русских в Сибирь. Летом 1600 года князь Шаховской во главе ста пятидесяти казаков направляется к северу по Оби на десяти судах. С приходом русских среди местных жителей самоедов начинается распря между сторонниками и противниками мирных отношений с ними. Тем временем князь Шаховской готовится к решительной схватке. А впереди долгий, тяжёлый путь к заветной цели — </a:t>
            </a:r>
            <a:r>
              <a:rPr lang="ru-RU" sz="1600" dirty="0" err="1"/>
              <a:t>Мангазее</a:t>
            </a:r>
            <a:r>
              <a:rPr lang="ru-RU" sz="1600" dirty="0"/>
              <a:t>...   </a:t>
            </a:r>
          </a:p>
        </p:txBody>
      </p:sp>
      <p:sp>
        <p:nvSpPr>
          <p:cNvPr id="4" name="Прямоугольник 3"/>
          <p:cNvSpPr/>
          <p:nvPr/>
        </p:nvSpPr>
        <p:spPr>
          <a:xfrm>
            <a:off x="4715136" y="332656"/>
            <a:ext cx="3925608" cy="1384995"/>
          </a:xfrm>
          <a:prstGeom prst="rect">
            <a:avLst/>
          </a:prstGeom>
        </p:spPr>
        <p:txBody>
          <a:bodyPr wrap="square">
            <a:spAutoFit/>
          </a:bodyPr>
          <a:lstStyle/>
          <a:p>
            <a:r>
              <a:rPr lang="ru-RU" sz="1200" dirty="0"/>
              <a:t> 12+ </a:t>
            </a:r>
          </a:p>
          <a:p>
            <a:r>
              <a:rPr lang="ru-RU" sz="1200" dirty="0"/>
              <a:t>84(2Рос=Рус)6</a:t>
            </a:r>
          </a:p>
          <a:p>
            <a:r>
              <a:rPr lang="ru-RU" sz="1200" dirty="0"/>
              <a:t>М 69</a:t>
            </a:r>
          </a:p>
          <a:p>
            <a:r>
              <a:rPr lang="ru-RU" sz="1200" dirty="0"/>
              <a:t>Михайлов, Сергей Георгиевич. </a:t>
            </a:r>
          </a:p>
          <a:p>
            <a:r>
              <a:rPr lang="ru-RU" sz="1200" dirty="0"/>
              <a:t>Дорога на </a:t>
            </a:r>
            <a:r>
              <a:rPr lang="ru-RU" sz="1200" dirty="0" err="1"/>
              <a:t>Мангазею</a:t>
            </a:r>
            <a:r>
              <a:rPr lang="ru-RU" sz="1200" dirty="0"/>
              <a:t> [Текст] : роман / Сергей Михайлов. - Москва : Вече, 2022. - 286, [1] с. - (Сибирский приключенческий роман). </a:t>
            </a:r>
          </a:p>
        </p:txBody>
      </p:sp>
    </p:spTree>
    <p:extLst>
      <p:ext uri="{BB962C8B-B14F-4D97-AF65-F5344CB8AC3E}">
        <p14:creationId xmlns:p14="http://schemas.microsoft.com/office/powerpoint/2010/main" val="3133778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728" y="568972"/>
            <a:ext cx="3600400" cy="5664423"/>
          </a:xfrm>
          <a:prstGeom prst="rect">
            <a:avLst/>
          </a:prstGeom>
        </p:spPr>
      </p:pic>
      <p:sp>
        <p:nvSpPr>
          <p:cNvPr id="3" name="Прямоугольник 2"/>
          <p:cNvSpPr/>
          <p:nvPr/>
        </p:nvSpPr>
        <p:spPr>
          <a:xfrm>
            <a:off x="4932040" y="3068960"/>
            <a:ext cx="3384376" cy="2554545"/>
          </a:xfrm>
          <a:prstGeom prst="rect">
            <a:avLst/>
          </a:prstGeom>
        </p:spPr>
        <p:txBody>
          <a:bodyPr wrap="square">
            <a:spAutoFit/>
          </a:bodyPr>
          <a:lstStyle/>
          <a:p>
            <a:pPr algn="ctr"/>
            <a:r>
              <a:rPr lang="ru-RU" sz="1600" dirty="0"/>
              <a:t>Если на ваших глазах кого-то убивают, не вмешивайтесь, проходите мимо. Ну а если вмешались, будьте готовы к неприятностям. Если же замешана еще и женщина, то неприятности будут крупные. Не испугались? Ну и правильно. Потому что даже в жизни офисного планктона должно быть место подвигу. </a:t>
            </a:r>
          </a:p>
        </p:txBody>
      </p:sp>
      <p:sp>
        <p:nvSpPr>
          <p:cNvPr id="5" name="Прямоугольник 4"/>
          <p:cNvSpPr/>
          <p:nvPr/>
        </p:nvSpPr>
        <p:spPr>
          <a:xfrm>
            <a:off x="4806280" y="595775"/>
            <a:ext cx="3510136" cy="1569660"/>
          </a:xfrm>
          <a:prstGeom prst="rect">
            <a:avLst/>
          </a:prstGeom>
        </p:spPr>
        <p:txBody>
          <a:bodyPr wrap="square">
            <a:spAutoFit/>
          </a:bodyPr>
          <a:lstStyle/>
          <a:p>
            <a:r>
              <a:rPr lang="ru-RU" sz="1200" dirty="0"/>
              <a:t> 16+ </a:t>
            </a:r>
          </a:p>
          <a:p>
            <a:r>
              <a:rPr lang="ru-RU" sz="1200" dirty="0"/>
              <a:t>84(2Рос=Рус)6</a:t>
            </a:r>
          </a:p>
          <a:p>
            <a:r>
              <a:rPr lang="ru-RU" sz="1200" dirty="0"/>
              <a:t>М 69</a:t>
            </a:r>
          </a:p>
          <a:p>
            <a:r>
              <a:rPr lang="ru-RU" sz="1200" dirty="0"/>
              <a:t>Михеев, Михаил Александрович. </a:t>
            </a:r>
          </a:p>
          <a:p>
            <a:r>
              <a:rPr lang="ru-RU" sz="1200" dirty="0"/>
              <a:t>Не надо было вмешиваться [Текст] : роман / Михаил Михеев. - Москва : АСТ : Ленинград, 2022. - 349, [1] с. - (Призвание - сыщик! Лучшие детективы). </a:t>
            </a:r>
          </a:p>
        </p:txBody>
      </p:sp>
    </p:spTree>
    <p:extLst>
      <p:ext uri="{BB962C8B-B14F-4D97-AF65-F5344CB8AC3E}">
        <p14:creationId xmlns:p14="http://schemas.microsoft.com/office/powerpoint/2010/main" val="1936190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576" y="548680"/>
            <a:ext cx="3672408" cy="5774316"/>
          </a:xfrm>
          <a:prstGeom prst="rect">
            <a:avLst/>
          </a:prstGeom>
        </p:spPr>
      </p:pic>
      <p:sp>
        <p:nvSpPr>
          <p:cNvPr id="3" name="Прямоугольник 2"/>
          <p:cNvSpPr/>
          <p:nvPr/>
        </p:nvSpPr>
        <p:spPr>
          <a:xfrm>
            <a:off x="4567943" y="2132856"/>
            <a:ext cx="4032448" cy="3539430"/>
          </a:xfrm>
          <a:prstGeom prst="rect">
            <a:avLst/>
          </a:prstGeom>
        </p:spPr>
        <p:txBody>
          <a:bodyPr wrap="square">
            <a:spAutoFit/>
          </a:bodyPr>
          <a:lstStyle/>
          <a:p>
            <a:pPr algn="ctr"/>
            <a:r>
              <a:rPr lang="ru-RU" sz="1600" dirty="0"/>
              <a:t>У Киры Анатольевны все идет ровно и без потрясений: муж, который живет отдельно, любимый мужчина, который не может уйти из семьи, прекрасный сын, обожаемая невестка и верная подруга, всегда готовая броситься на помощь. Оставалось ждать внука, который вот-вот порадует своим появлением на свет. Однако бабушка-красавица сама оказалась на сносях и вопреки здравому смыслу решила подарить себе дочь. Но что скажут родные и близкие, поймут ли ее? И Кира Анатольевна решила... исчезнуть из их жизни. </a:t>
            </a:r>
          </a:p>
        </p:txBody>
      </p:sp>
      <p:sp>
        <p:nvSpPr>
          <p:cNvPr id="4" name="Прямоугольник 3"/>
          <p:cNvSpPr/>
          <p:nvPr/>
        </p:nvSpPr>
        <p:spPr>
          <a:xfrm>
            <a:off x="4499992" y="260648"/>
            <a:ext cx="4572000" cy="1384995"/>
          </a:xfrm>
          <a:prstGeom prst="rect">
            <a:avLst/>
          </a:prstGeom>
        </p:spPr>
        <p:txBody>
          <a:bodyPr>
            <a:spAutoFit/>
          </a:bodyPr>
          <a:lstStyle/>
          <a:p>
            <a:r>
              <a:rPr lang="ru-RU" sz="1200" dirty="0"/>
              <a:t> 16+ </a:t>
            </a:r>
          </a:p>
          <a:p>
            <a:r>
              <a:rPr lang="ru-RU" sz="1200" dirty="0"/>
              <a:t>84(2Рос=Рус)6</a:t>
            </a:r>
          </a:p>
          <a:p>
            <a:r>
              <a:rPr lang="ru-RU" sz="1200" dirty="0"/>
              <a:t>Н 56</a:t>
            </a:r>
          </a:p>
          <a:p>
            <a:r>
              <a:rPr lang="ru-RU" sz="1200" dirty="0"/>
              <a:t>Нестерова, Наталья. </a:t>
            </a:r>
          </a:p>
          <a:p>
            <a:r>
              <a:rPr lang="ru-RU" sz="1200" dirty="0"/>
              <a:t>Бабушка на сносях [Текст] : роман / Наталья Нестерова. - Москва : АСТ, 2022. - 350, [1] с. - (Между нами, девочками. Истории Натальи Нестеровой). </a:t>
            </a:r>
          </a:p>
        </p:txBody>
      </p:sp>
    </p:spTree>
    <p:extLst>
      <p:ext uri="{BB962C8B-B14F-4D97-AF65-F5344CB8AC3E}">
        <p14:creationId xmlns:p14="http://schemas.microsoft.com/office/powerpoint/2010/main" val="3813555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423" y="692696"/>
            <a:ext cx="3561624" cy="5600125"/>
          </a:xfrm>
          <a:prstGeom prst="rect">
            <a:avLst/>
          </a:prstGeom>
        </p:spPr>
      </p:pic>
      <p:sp>
        <p:nvSpPr>
          <p:cNvPr id="3" name="Прямоугольник 2"/>
          <p:cNvSpPr/>
          <p:nvPr/>
        </p:nvSpPr>
        <p:spPr>
          <a:xfrm>
            <a:off x="4167707" y="1916832"/>
            <a:ext cx="4752528" cy="4524315"/>
          </a:xfrm>
          <a:prstGeom prst="rect">
            <a:avLst/>
          </a:prstGeom>
        </p:spPr>
        <p:txBody>
          <a:bodyPr wrap="square">
            <a:spAutoFit/>
          </a:bodyPr>
          <a:lstStyle/>
          <a:p>
            <a:pPr algn="ctr"/>
            <a:r>
              <a:rPr lang="ru-RU" sz="1600" dirty="0"/>
              <a:t>Кто сказал, что настоящие мужчины на дороге не валяются? Однажды на тропинке, ведущей к дому, Лида в грязной луже подобрала бесчувственного Максима. И вскоре вышла за него замуж. Их семья — загляденье! Оба красивые, умные, а теперь и обеспеченные — ценные специалисты в процветающих компаниях. Любимый сын, собственный дом, счастливый брак...Чего не хватает женщине, у которой, казалось бы, все есть? А не хватает ей того, о чем не расскажешь ни мужу, ни близкой подруге. Да и самой Лиде представить, как далеко заведет ее новая любовь, непросто</a:t>
            </a:r>
            <a:r>
              <a:rPr lang="ru-RU" sz="1600" dirty="0" smtClean="0"/>
              <a:t>. Верный </a:t>
            </a:r>
            <a:r>
              <a:rPr lang="ru-RU" sz="1600" dirty="0"/>
              <a:t>Максим тоже не лыком шит; вдруг заявляет, что уходит к другой женщине. Кто та — другая? Не пора ли задаться вопросом, почему десять лет назад сдержанный Максим напился до положения риз и валялся в грязи? Из-за несчастной любви? И теперь та любовь вернулась? </a:t>
            </a:r>
          </a:p>
        </p:txBody>
      </p:sp>
      <p:sp>
        <p:nvSpPr>
          <p:cNvPr id="4" name="Прямоугольник 3"/>
          <p:cNvSpPr/>
          <p:nvPr/>
        </p:nvSpPr>
        <p:spPr>
          <a:xfrm>
            <a:off x="4338228" y="260648"/>
            <a:ext cx="4572000" cy="1384995"/>
          </a:xfrm>
          <a:prstGeom prst="rect">
            <a:avLst/>
          </a:prstGeom>
        </p:spPr>
        <p:txBody>
          <a:bodyPr>
            <a:spAutoFit/>
          </a:bodyPr>
          <a:lstStyle/>
          <a:p>
            <a:r>
              <a:rPr lang="ru-RU" sz="1200" dirty="0"/>
              <a:t> 16+ </a:t>
            </a:r>
          </a:p>
          <a:p>
            <a:r>
              <a:rPr lang="ru-RU" sz="1200" dirty="0"/>
              <a:t>84(2Рос=Рус)6</a:t>
            </a:r>
          </a:p>
          <a:p>
            <a:r>
              <a:rPr lang="ru-RU" sz="1200" dirty="0"/>
              <a:t>Н 56</a:t>
            </a:r>
          </a:p>
          <a:p>
            <a:r>
              <a:rPr lang="ru-RU" sz="1200" dirty="0"/>
              <a:t>Нестерова, Наталья. </a:t>
            </a:r>
          </a:p>
          <a:p>
            <a:r>
              <a:rPr lang="ru-RU" sz="1200" dirty="0"/>
              <a:t>Кошки-мышки [Текст] : роман / Наталья Нестерова. - Москва : АСТ, 2022. - 317 с. - (Между нами, девочками. Истории Натальи Нестеровой). </a:t>
            </a:r>
          </a:p>
        </p:txBody>
      </p:sp>
    </p:spTree>
    <p:extLst>
      <p:ext uri="{BB962C8B-B14F-4D97-AF65-F5344CB8AC3E}">
        <p14:creationId xmlns:p14="http://schemas.microsoft.com/office/powerpoint/2010/main" val="995349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904" y="620688"/>
            <a:ext cx="3539574" cy="5565456"/>
          </a:xfrm>
          <a:prstGeom prst="rect">
            <a:avLst/>
          </a:prstGeom>
        </p:spPr>
      </p:pic>
      <p:sp>
        <p:nvSpPr>
          <p:cNvPr id="3" name="Прямоугольник 2"/>
          <p:cNvSpPr/>
          <p:nvPr/>
        </p:nvSpPr>
        <p:spPr>
          <a:xfrm>
            <a:off x="4517504" y="2420888"/>
            <a:ext cx="3952393" cy="3293209"/>
          </a:xfrm>
          <a:prstGeom prst="rect">
            <a:avLst/>
          </a:prstGeom>
        </p:spPr>
        <p:txBody>
          <a:bodyPr wrap="square">
            <a:spAutoFit/>
          </a:bodyPr>
          <a:lstStyle/>
          <a:p>
            <a:pPr algn="ctr"/>
            <a:r>
              <a:rPr lang="ru-RU" sz="1600" dirty="0"/>
              <a:t>Жизнь Кати, как и у каждого подростка, это время мгновенных перемен и трудных исканий. Детство кончилось, началась юность. Катя стремится быть понятой друзьями и близкими, хочет, чтобы все признали её независимость и узнали, какая она талантливая и необыкновенная. А это очень-очень нелегко! И тогда она решает написать роман, ведь недаром её фамилия — Тургенева</a:t>
            </a:r>
            <a:r>
              <a:rPr lang="ru-RU" sz="1600" dirty="0" smtClean="0"/>
              <a:t>! Трогательная </a:t>
            </a:r>
            <a:r>
              <a:rPr lang="ru-RU" sz="1600" dirty="0"/>
              <a:t>и смешная история о девушке, оказавшейся в водовороте неведомых ей ранее противоречий! </a:t>
            </a:r>
          </a:p>
        </p:txBody>
      </p:sp>
      <p:sp>
        <p:nvSpPr>
          <p:cNvPr id="4" name="Прямоугольник 3"/>
          <p:cNvSpPr/>
          <p:nvPr/>
        </p:nvSpPr>
        <p:spPr>
          <a:xfrm>
            <a:off x="4499992" y="404664"/>
            <a:ext cx="4364023" cy="1200329"/>
          </a:xfrm>
          <a:prstGeom prst="rect">
            <a:avLst/>
          </a:prstGeom>
        </p:spPr>
        <p:txBody>
          <a:bodyPr wrap="square">
            <a:spAutoFit/>
          </a:bodyPr>
          <a:lstStyle/>
          <a:p>
            <a:r>
              <a:rPr lang="ru-RU" sz="1200" dirty="0"/>
              <a:t> 16+ </a:t>
            </a:r>
          </a:p>
          <a:p>
            <a:r>
              <a:rPr lang="ru-RU" sz="1200" dirty="0"/>
              <a:t>84(2Рос=Рус)6</a:t>
            </a:r>
          </a:p>
          <a:p>
            <a:r>
              <a:rPr lang="ru-RU" sz="1200" dirty="0"/>
              <a:t>Н 56</a:t>
            </a:r>
          </a:p>
          <a:p>
            <a:r>
              <a:rPr lang="ru-RU" sz="1200" dirty="0"/>
              <a:t>Нестерова, Наталья. </a:t>
            </a:r>
          </a:p>
          <a:p>
            <a:r>
              <a:rPr lang="ru-RU" sz="1200" dirty="0"/>
              <a:t>Милое исчадие [Текст] : роман / Наталья Нестерова. - Москва : АСТ, 2021. - 285, [1] с.</a:t>
            </a:r>
          </a:p>
        </p:txBody>
      </p:sp>
    </p:spTree>
    <p:extLst>
      <p:ext uri="{BB962C8B-B14F-4D97-AF65-F5344CB8AC3E}">
        <p14:creationId xmlns:p14="http://schemas.microsoft.com/office/powerpoint/2010/main" val="1757839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506" y="479949"/>
            <a:ext cx="3707422" cy="5829371"/>
          </a:xfrm>
          <a:prstGeom prst="rect">
            <a:avLst/>
          </a:prstGeom>
        </p:spPr>
      </p:pic>
      <p:sp>
        <p:nvSpPr>
          <p:cNvPr id="3" name="Прямоугольник 2"/>
          <p:cNvSpPr/>
          <p:nvPr/>
        </p:nvSpPr>
        <p:spPr>
          <a:xfrm>
            <a:off x="4808679" y="2348880"/>
            <a:ext cx="3635896" cy="3293209"/>
          </a:xfrm>
          <a:prstGeom prst="rect">
            <a:avLst/>
          </a:prstGeom>
        </p:spPr>
        <p:txBody>
          <a:bodyPr wrap="square">
            <a:spAutoFit/>
          </a:bodyPr>
          <a:lstStyle/>
          <a:p>
            <a:pPr algn="ctr"/>
            <a:r>
              <a:rPr lang="ru-RU" sz="1600" dirty="0"/>
              <a:t>Уж очень странной была первая встреча! Девять из десяти мужчин после знакомства с Татьяной сбежали бы без оглядки — а Борис в эксцентричной хозяйке элитного особняка узнал женщину своей мечты. Но Борис женат, а Татьяна едва оправилась после ухода мужа, да и вращаются они в разных кругах. Одним словом, легче разойтись. Но тут в жизнь Татьяны вмешиваются представители криминального мира, и Борис не может остаться в стороне... </a:t>
            </a:r>
          </a:p>
        </p:txBody>
      </p:sp>
      <p:sp>
        <p:nvSpPr>
          <p:cNvPr id="4" name="Прямоугольник 3"/>
          <p:cNvSpPr/>
          <p:nvPr/>
        </p:nvSpPr>
        <p:spPr>
          <a:xfrm>
            <a:off x="4239410" y="332656"/>
            <a:ext cx="4727511" cy="1384995"/>
          </a:xfrm>
          <a:prstGeom prst="rect">
            <a:avLst/>
          </a:prstGeom>
        </p:spPr>
        <p:txBody>
          <a:bodyPr wrap="square">
            <a:spAutoFit/>
          </a:bodyPr>
          <a:lstStyle/>
          <a:p>
            <a:r>
              <a:rPr lang="ru-RU" sz="1200" dirty="0"/>
              <a:t> 16+ </a:t>
            </a:r>
          </a:p>
          <a:p>
            <a:r>
              <a:rPr lang="ru-RU" sz="1200" dirty="0"/>
              <a:t>84(2Рос=Рус)6</a:t>
            </a:r>
          </a:p>
          <a:p>
            <a:r>
              <a:rPr lang="ru-RU" sz="1200" dirty="0"/>
              <a:t>Н 56</a:t>
            </a:r>
          </a:p>
          <a:p>
            <a:r>
              <a:rPr lang="ru-RU" sz="1200" dirty="0"/>
              <a:t>Нестерова, Наталья. </a:t>
            </a:r>
          </a:p>
          <a:p>
            <a:r>
              <a:rPr lang="ru-RU" sz="1200" dirty="0"/>
              <a:t>Татьянин дом [Текст] : роман / Наталья Нестерова. - Москва : АСТ, 2022. - 318 с. - (Между нами, девочками. Истории Натальи Нестеровой). </a:t>
            </a:r>
          </a:p>
        </p:txBody>
      </p:sp>
    </p:spTree>
    <p:extLst>
      <p:ext uri="{BB962C8B-B14F-4D97-AF65-F5344CB8AC3E}">
        <p14:creationId xmlns:p14="http://schemas.microsoft.com/office/powerpoint/2010/main" val="19298512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944" y="620688"/>
            <a:ext cx="3578744" cy="5627044"/>
          </a:xfrm>
          <a:prstGeom prst="rect">
            <a:avLst/>
          </a:prstGeom>
        </p:spPr>
      </p:pic>
      <p:sp>
        <p:nvSpPr>
          <p:cNvPr id="3" name="Прямоугольник 2"/>
          <p:cNvSpPr/>
          <p:nvPr/>
        </p:nvSpPr>
        <p:spPr>
          <a:xfrm>
            <a:off x="4644008" y="1988840"/>
            <a:ext cx="3862334" cy="4278094"/>
          </a:xfrm>
          <a:prstGeom prst="rect">
            <a:avLst/>
          </a:prstGeom>
        </p:spPr>
        <p:txBody>
          <a:bodyPr wrap="square">
            <a:spAutoFit/>
          </a:bodyPr>
          <a:lstStyle/>
          <a:p>
            <a:pPr algn="ctr"/>
            <a:r>
              <a:rPr lang="ru-RU" sz="1600" dirty="0"/>
              <a:t>1967 год. Мир, где правит магия аристократов, рок-н-ролл звучит даже во дворце ее императорского величества, а отечественные «Волги» успешно сражаются на ночных улицах с американскими «Понтиаками</a:t>
            </a:r>
            <a:r>
              <a:rPr lang="ru-RU" sz="1600" dirty="0" smtClean="0"/>
              <a:t>». Очередная </a:t>
            </a:r>
            <a:r>
              <a:rPr lang="ru-RU" sz="1600" dirty="0"/>
              <a:t>бешеная гонка по Санкт-Петербургу заканчивается трагедией. Врачи и целители, уже приговорившие юного князя Горчакова к смерти, списывают чудесное спасение на внезапно проснувшийся Дар. Но даже родовая магия не в силах объяснить, почему у парня полностью изменились привычки и вкусы... и откуда берутся странные сны о местах, в которых ему еще не приходилось бывать. </a:t>
            </a:r>
          </a:p>
        </p:txBody>
      </p:sp>
      <p:sp>
        <p:nvSpPr>
          <p:cNvPr id="4" name="Прямоугольник 3"/>
          <p:cNvSpPr/>
          <p:nvPr/>
        </p:nvSpPr>
        <p:spPr>
          <a:xfrm>
            <a:off x="4644008" y="476672"/>
            <a:ext cx="4320480" cy="1200329"/>
          </a:xfrm>
          <a:prstGeom prst="rect">
            <a:avLst/>
          </a:prstGeom>
        </p:spPr>
        <p:txBody>
          <a:bodyPr wrap="square">
            <a:spAutoFit/>
          </a:bodyPr>
          <a:lstStyle/>
          <a:p>
            <a:r>
              <a:rPr lang="ru-RU" sz="1200" dirty="0"/>
              <a:t> 16+ </a:t>
            </a:r>
          </a:p>
          <a:p>
            <a:r>
              <a:rPr lang="ru-RU" sz="1200" dirty="0"/>
              <a:t>84(2Рос=Рус)6</a:t>
            </a:r>
          </a:p>
          <a:p>
            <a:r>
              <a:rPr lang="ru-RU" sz="1200" dirty="0"/>
              <a:t>П 94</a:t>
            </a:r>
          </a:p>
          <a:p>
            <a:r>
              <a:rPr lang="ru-RU" sz="1200" dirty="0"/>
              <a:t>Пылаев, Валерий. </a:t>
            </a:r>
          </a:p>
          <a:p>
            <a:r>
              <a:rPr lang="ru-RU" sz="1200" dirty="0"/>
              <a:t>Лицеист [Текст] : фантастический роман / Валерий Пылаев. - Москва : АСТ, 2022. - 316, [3] с</a:t>
            </a:r>
          </a:p>
        </p:txBody>
      </p:sp>
    </p:spTree>
    <p:extLst>
      <p:ext uri="{BB962C8B-B14F-4D97-AF65-F5344CB8AC3E}">
        <p14:creationId xmlns:p14="http://schemas.microsoft.com/office/powerpoint/2010/main" val="1874742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495" y="692696"/>
            <a:ext cx="3405285" cy="5354305"/>
          </a:xfrm>
          <a:prstGeom prst="rect">
            <a:avLst/>
          </a:prstGeom>
        </p:spPr>
      </p:pic>
      <p:sp>
        <p:nvSpPr>
          <p:cNvPr id="3" name="Прямоугольник 2"/>
          <p:cNvSpPr/>
          <p:nvPr/>
        </p:nvSpPr>
        <p:spPr>
          <a:xfrm>
            <a:off x="4427984" y="2507571"/>
            <a:ext cx="3911245" cy="3539430"/>
          </a:xfrm>
          <a:prstGeom prst="rect">
            <a:avLst/>
          </a:prstGeom>
        </p:spPr>
        <p:txBody>
          <a:bodyPr wrap="square">
            <a:spAutoFit/>
          </a:bodyPr>
          <a:lstStyle/>
          <a:p>
            <a:pPr algn="ctr"/>
            <a:r>
              <a:rPr lang="ru-RU" sz="1600" dirty="0"/>
              <a:t>Пять историй из жизни девочки-девушки-женщины. «И никакого розового детства» в нищей провинции начала нулевых, подростковые опыты безответной любви и любви без ответа, переезд в столицу, первая работа и первое замужество... Главная героиня ребенком мечтает, как однажды вырастет и станет счастливой, — но взросление оборачивается разочарованием, ожидания оказываются далекими от реальности, а ненавистная прежде окраина, родной дом и детство превращаются в единственное место, по которому только и можно скучать. </a:t>
            </a:r>
          </a:p>
        </p:txBody>
      </p:sp>
      <p:sp>
        <p:nvSpPr>
          <p:cNvPr id="4" name="Прямоугольник 3"/>
          <p:cNvSpPr/>
          <p:nvPr/>
        </p:nvSpPr>
        <p:spPr>
          <a:xfrm>
            <a:off x="4427984" y="548680"/>
            <a:ext cx="4572000" cy="1384995"/>
          </a:xfrm>
          <a:prstGeom prst="rect">
            <a:avLst/>
          </a:prstGeom>
        </p:spPr>
        <p:txBody>
          <a:bodyPr>
            <a:spAutoFit/>
          </a:bodyPr>
          <a:lstStyle/>
          <a:p>
            <a:r>
              <a:rPr lang="ru-RU" sz="1200" dirty="0"/>
              <a:t> 18+ </a:t>
            </a:r>
          </a:p>
          <a:p>
            <a:r>
              <a:rPr lang="ru-RU" sz="1200" dirty="0"/>
              <a:t>84(2Рос=Рус)6</a:t>
            </a:r>
          </a:p>
          <a:p>
            <a:r>
              <a:rPr lang="ru-RU" sz="1200" dirty="0"/>
              <a:t>С 64</a:t>
            </a:r>
          </a:p>
          <a:p>
            <a:r>
              <a:rPr lang="ru-RU" sz="1200" dirty="0" err="1"/>
              <a:t>Сопикова</a:t>
            </a:r>
            <a:r>
              <a:rPr lang="ru-RU" sz="1200" dirty="0"/>
              <a:t>, Анастасия Сергеевна. </a:t>
            </a:r>
          </a:p>
          <a:p>
            <a:r>
              <a:rPr lang="ru-RU" sz="1200" dirty="0"/>
              <a:t>Тоска по окраинам [Текст] : рассказы / Анастасия </a:t>
            </a:r>
            <a:r>
              <a:rPr lang="ru-RU" sz="1200" dirty="0" err="1"/>
              <a:t>Сопикова</a:t>
            </a:r>
            <a:r>
              <a:rPr lang="ru-RU" sz="1200" dirty="0"/>
              <a:t>. - Москва : Редакция Елены Шубиной : АСТ, 2022. - 282, [2] с. - (Роман поколения). </a:t>
            </a:r>
          </a:p>
        </p:txBody>
      </p:sp>
    </p:spTree>
    <p:extLst>
      <p:ext uri="{BB962C8B-B14F-4D97-AF65-F5344CB8AC3E}">
        <p14:creationId xmlns:p14="http://schemas.microsoft.com/office/powerpoint/2010/main" val="30263118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490147"/>
            <a:ext cx="3447722" cy="5531141"/>
          </a:xfrm>
          <a:prstGeom prst="rect">
            <a:avLst/>
          </a:prstGeom>
        </p:spPr>
      </p:pic>
      <p:sp>
        <p:nvSpPr>
          <p:cNvPr id="3" name="Прямоугольник 2"/>
          <p:cNvSpPr/>
          <p:nvPr/>
        </p:nvSpPr>
        <p:spPr>
          <a:xfrm>
            <a:off x="4427984" y="1841242"/>
            <a:ext cx="4392488" cy="4278094"/>
          </a:xfrm>
          <a:prstGeom prst="rect">
            <a:avLst/>
          </a:prstGeom>
        </p:spPr>
        <p:txBody>
          <a:bodyPr wrap="square">
            <a:spAutoFit/>
          </a:bodyPr>
          <a:lstStyle/>
          <a:p>
            <a:pPr algn="ctr"/>
            <a:r>
              <a:rPr lang="ru-RU" sz="1600" dirty="0"/>
              <a:t>Роман о военном времени, о сложных судьбах и опасной работе неизвестных героев, вошедших в ударный состав «спецназа Берии».</a:t>
            </a:r>
          </a:p>
          <a:p>
            <a:pPr algn="ctr"/>
            <a:r>
              <a:rPr lang="ru-RU" sz="1600" dirty="0"/>
              <a:t>1943 год. На территории Норвегии немцы начали разработку нового оружия небывалой разрушительной силы. По сведениям советской разведки, молодой ученый </a:t>
            </a:r>
            <a:r>
              <a:rPr lang="ru-RU" sz="1600" dirty="0" err="1"/>
              <a:t>Венге</a:t>
            </a:r>
            <a:r>
              <a:rPr lang="ru-RU" sz="1600" dirty="0"/>
              <a:t>, обладая секретной информацией, отказался участвовать в фашистском проекте и пытался бежать за границу. Группе майора Максима </a:t>
            </a:r>
            <a:r>
              <a:rPr lang="ru-RU" sz="1600" dirty="0" err="1"/>
              <a:t>Шелестова</a:t>
            </a:r>
            <a:r>
              <a:rPr lang="ru-RU" sz="1600" dirty="0"/>
              <a:t> поручено разыскать </a:t>
            </a:r>
            <a:r>
              <a:rPr lang="ru-RU" sz="1600" dirty="0" err="1"/>
              <a:t>Венге</a:t>
            </a:r>
            <a:r>
              <a:rPr lang="ru-RU" sz="1600" dirty="0"/>
              <a:t> и привлечь его к работе над новым оружием, но уже на стороне СССР. Одного разведчики не учли: на побережье Норвегии, куда по плану операции должна высадиться группа </a:t>
            </a:r>
            <a:r>
              <a:rPr lang="ru-RU" sz="1600" dirty="0" err="1"/>
              <a:t>Шелестова</a:t>
            </a:r>
            <a:r>
              <a:rPr lang="ru-RU" sz="1600" dirty="0"/>
              <a:t>, ей уже был приготовлен смертельно опасный сюрприз...  </a:t>
            </a:r>
          </a:p>
        </p:txBody>
      </p:sp>
      <p:sp>
        <p:nvSpPr>
          <p:cNvPr id="4" name="Прямоугольник 3"/>
          <p:cNvSpPr/>
          <p:nvPr/>
        </p:nvSpPr>
        <p:spPr>
          <a:xfrm>
            <a:off x="4427984" y="404664"/>
            <a:ext cx="4644008" cy="1200329"/>
          </a:xfrm>
          <a:prstGeom prst="rect">
            <a:avLst/>
          </a:prstGeom>
        </p:spPr>
        <p:txBody>
          <a:bodyPr wrap="square">
            <a:spAutoFit/>
          </a:bodyPr>
          <a:lstStyle/>
          <a:p>
            <a:r>
              <a:rPr lang="ru-RU" sz="1200" dirty="0"/>
              <a:t> 16+ </a:t>
            </a:r>
          </a:p>
          <a:p>
            <a:r>
              <a:rPr lang="ru-RU" sz="1200" dirty="0"/>
              <a:t>84(2Рос=Рус)6</a:t>
            </a:r>
          </a:p>
          <a:p>
            <a:r>
              <a:rPr lang="ru-RU" sz="1200" dirty="0"/>
              <a:t>Т 17</a:t>
            </a:r>
          </a:p>
          <a:p>
            <a:r>
              <a:rPr lang="ru-RU" sz="1200" dirty="0" err="1"/>
              <a:t>Тамоников</a:t>
            </a:r>
            <a:r>
              <a:rPr lang="ru-RU" sz="1200" dirty="0"/>
              <a:t>, Александр Александрович. </a:t>
            </a:r>
          </a:p>
          <a:p>
            <a:r>
              <a:rPr lang="ru-RU" sz="1200" dirty="0"/>
              <a:t>Атомный перебежчик [Текст] : роман / Александр </a:t>
            </a:r>
            <a:r>
              <a:rPr lang="ru-RU" sz="1200" dirty="0" err="1"/>
              <a:t>Тамоников</a:t>
            </a:r>
            <a:r>
              <a:rPr lang="ru-RU" sz="1200" dirty="0"/>
              <a:t>. - Москва : </a:t>
            </a:r>
            <a:r>
              <a:rPr lang="ru-RU" sz="1200" dirty="0" err="1"/>
              <a:t>Эксмо</a:t>
            </a:r>
            <a:r>
              <a:rPr lang="ru-RU" sz="1200" dirty="0"/>
              <a:t>, 2022. - 316, [1] с. - (Спецназ Берии). </a:t>
            </a:r>
          </a:p>
        </p:txBody>
      </p:sp>
    </p:spTree>
    <p:extLst>
      <p:ext uri="{BB962C8B-B14F-4D97-AF65-F5344CB8AC3E}">
        <p14:creationId xmlns:p14="http://schemas.microsoft.com/office/powerpoint/2010/main" val="8615120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812" y="559632"/>
            <a:ext cx="3614765" cy="5677679"/>
          </a:xfrm>
          <a:prstGeom prst="rect">
            <a:avLst/>
          </a:prstGeom>
        </p:spPr>
      </p:pic>
      <p:sp>
        <p:nvSpPr>
          <p:cNvPr id="3" name="Прямоугольник 2"/>
          <p:cNvSpPr/>
          <p:nvPr/>
        </p:nvSpPr>
        <p:spPr>
          <a:xfrm>
            <a:off x="4080453" y="1918488"/>
            <a:ext cx="4572000" cy="4185761"/>
          </a:xfrm>
          <a:prstGeom prst="rect">
            <a:avLst/>
          </a:prstGeom>
        </p:spPr>
        <p:txBody>
          <a:bodyPr>
            <a:spAutoFit/>
          </a:bodyPr>
          <a:lstStyle/>
          <a:p>
            <a:pPr algn="ctr"/>
            <a:r>
              <a:rPr lang="ru-RU" sz="1400" dirty="0"/>
              <a:t>Роман о напряженной работе специалистов уникального подразделения КГБ. От мозгового штурма при подготовке секретной операции до реальной схватки с коварным противником в любой точке земного шара — путь, который по силам только мужественным и преданным своему делу профессионалам.</a:t>
            </a:r>
          </a:p>
          <a:p>
            <a:pPr algn="ctr"/>
            <a:r>
              <a:rPr lang="ru-RU" sz="1400" dirty="0"/>
              <a:t>Середина 60-х годов. В руководстве Болгарии назревает раскол. Часть правящей верхушки стремится к реставрации сталинизма, ей противостоят те, кто выступает за независимость страны от советской идеологии. Конфликт изо всех сил подогревает ЦРУ США. Болгарские спецслужбы знают точную дату переворота, но никак не могут нейтрализовать главарей заговора. На помощь коллегам отправляется группа «Дон» майора Вячеслава Богданова. Чтобы подобраться к зачинщикам, требуется время. Но болгарские силовики неожиданно начинают действовать раньше срока. Богданов и его бойцы оказываются в ситуации, когда нужно срочно менять план всей операции...  </a:t>
            </a:r>
          </a:p>
        </p:txBody>
      </p:sp>
      <p:sp>
        <p:nvSpPr>
          <p:cNvPr id="4" name="Прямоугольник 3"/>
          <p:cNvSpPr/>
          <p:nvPr/>
        </p:nvSpPr>
        <p:spPr>
          <a:xfrm>
            <a:off x="4139952" y="332656"/>
            <a:ext cx="4752528" cy="1200329"/>
          </a:xfrm>
          <a:prstGeom prst="rect">
            <a:avLst/>
          </a:prstGeom>
        </p:spPr>
        <p:txBody>
          <a:bodyPr wrap="square">
            <a:spAutoFit/>
          </a:bodyPr>
          <a:lstStyle/>
          <a:p>
            <a:r>
              <a:rPr lang="ru-RU" sz="1200" dirty="0"/>
              <a:t> 16+ </a:t>
            </a:r>
          </a:p>
          <a:p>
            <a:r>
              <a:rPr lang="ru-RU" sz="1200" dirty="0"/>
              <a:t>84(2Рос=Рус)6</a:t>
            </a:r>
          </a:p>
          <a:p>
            <a:r>
              <a:rPr lang="ru-RU" sz="1200" dirty="0"/>
              <a:t>Т 17</a:t>
            </a:r>
          </a:p>
          <a:p>
            <a:r>
              <a:rPr lang="ru-RU" sz="1200" dirty="0" err="1"/>
              <a:t>Тамоников</a:t>
            </a:r>
            <a:r>
              <a:rPr lang="ru-RU" sz="1200" dirty="0"/>
              <a:t>, Александр Александрович. </a:t>
            </a:r>
          </a:p>
          <a:p>
            <a:r>
              <a:rPr lang="ru-RU" sz="1200" dirty="0"/>
              <a:t>Багровый переворот [Текст] : художественная лит-</a:t>
            </a:r>
            <a:r>
              <a:rPr lang="ru-RU" sz="1200" dirty="0" err="1"/>
              <a:t>ра</a:t>
            </a:r>
            <a:r>
              <a:rPr lang="ru-RU" sz="1200" dirty="0"/>
              <a:t> / Александр </a:t>
            </a:r>
            <a:r>
              <a:rPr lang="ru-RU" sz="1200" dirty="0" err="1"/>
              <a:t>Тамоников</a:t>
            </a:r>
            <a:r>
              <a:rPr lang="ru-RU" sz="1200" dirty="0"/>
              <a:t>. - Москва : </a:t>
            </a:r>
            <a:r>
              <a:rPr lang="ru-RU" sz="1200" dirty="0" err="1"/>
              <a:t>Эксмо</a:t>
            </a:r>
            <a:r>
              <a:rPr lang="ru-RU" sz="1200" dirty="0"/>
              <a:t>, 2022. - 317, [1] с. - (Спецназ КГБ). </a:t>
            </a:r>
          </a:p>
        </p:txBody>
      </p:sp>
    </p:spTree>
    <p:extLst>
      <p:ext uri="{BB962C8B-B14F-4D97-AF65-F5344CB8AC3E}">
        <p14:creationId xmlns:p14="http://schemas.microsoft.com/office/powerpoint/2010/main" val="3998768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991" y="548680"/>
            <a:ext cx="3610273" cy="5688632"/>
          </a:xfrm>
          <a:prstGeom prst="rect">
            <a:avLst/>
          </a:prstGeom>
        </p:spPr>
      </p:pic>
      <p:sp>
        <p:nvSpPr>
          <p:cNvPr id="3" name="Прямоугольник 2"/>
          <p:cNvSpPr/>
          <p:nvPr/>
        </p:nvSpPr>
        <p:spPr>
          <a:xfrm>
            <a:off x="4482608" y="1844824"/>
            <a:ext cx="4067944" cy="4278094"/>
          </a:xfrm>
          <a:prstGeom prst="rect">
            <a:avLst/>
          </a:prstGeom>
        </p:spPr>
        <p:txBody>
          <a:bodyPr wrap="square">
            <a:spAutoFit/>
          </a:bodyPr>
          <a:lstStyle/>
          <a:p>
            <a:pPr algn="ctr"/>
            <a:r>
              <a:rPr lang="ru-RU" sz="1600" dirty="0" smtClean="0"/>
              <a:t>Королева варварских племен </a:t>
            </a:r>
            <a:r>
              <a:rPr lang="ru-RU" sz="1600" dirty="0" err="1" smtClean="0"/>
              <a:t>Розамунда</a:t>
            </a:r>
            <a:r>
              <a:rPr lang="ru-RU" sz="1600" dirty="0" smtClean="0"/>
              <a:t> обладала не только красотой, но и хитрым изворотливым умом. Она жестоко отомстила своему мужу, вождю лангобардов, а потом отправилась в Византийские земли, прихватив с собой золото и кубок, сделанный из черепа отца...В наши дни древний артефакт с красными рубинами в глазницах, обладающий мистическими свойствами, попадает к Марианне. Она уверена, что это ее муж Андрей виновен в смерти любимого отца, и хочет совершить кровавую месть...</a:t>
            </a:r>
          </a:p>
          <a:p>
            <a:pPr algn="ctr"/>
            <a:r>
              <a:rPr lang="ru-RU" sz="1600" dirty="0" smtClean="0"/>
              <a:t>Сюжет новинки Александровой строится вокруг древнего черепа, способного открывать самые потаенные тайны человеческой души. </a:t>
            </a:r>
            <a:endParaRPr lang="ru-RU" sz="1600" dirty="0"/>
          </a:p>
        </p:txBody>
      </p:sp>
      <p:sp>
        <p:nvSpPr>
          <p:cNvPr id="4" name="Прямоугольник 3"/>
          <p:cNvSpPr/>
          <p:nvPr/>
        </p:nvSpPr>
        <p:spPr>
          <a:xfrm>
            <a:off x="4480985" y="332656"/>
            <a:ext cx="4392488" cy="1200329"/>
          </a:xfrm>
          <a:prstGeom prst="rect">
            <a:avLst/>
          </a:prstGeom>
        </p:spPr>
        <p:txBody>
          <a:bodyPr wrap="square">
            <a:spAutoFit/>
          </a:bodyPr>
          <a:lstStyle/>
          <a:p>
            <a:r>
              <a:rPr lang="ru-RU" sz="1200" dirty="0"/>
              <a:t>84(2Рос=Рус)6</a:t>
            </a:r>
          </a:p>
          <a:p>
            <a:r>
              <a:rPr lang="ru-RU" sz="1200" dirty="0"/>
              <a:t>А 46</a:t>
            </a:r>
          </a:p>
          <a:p>
            <a:r>
              <a:rPr lang="ru-RU" sz="1200" dirty="0"/>
              <a:t>Александрова, Наталья Николаевна. </a:t>
            </a:r>
          </a:p>
          <a:p>
            <a:r>
              <a:rPr lang="ru-RU" sz="1200" dirty="0"/>
              <a:t>Кубок королевы </a:t>
            </a:r>
            <a:r>
              <a:rPr lang="ru-RU" sz="1200" dirty="0" err="1"/>
              <a:t>Розамунды</a:t>
            </a:r>
            <a:r>
              <a:rPr lang="ru-RU" sz="1200" dirty="0"/>
              <a:t> [Текст] : роман / Наталья Александрова. - Москва : </a:t>
            </a:r>
            <a:r>
              <a:rPr lang="ru-RU" sz="1200" dirty="0" err="1"/>
              <a:t>Эксмо</a:t>
            </a:r>
            <a:r>
              <a:rPr lang="ru-RU" sz="1200" dirty="0"/>
              <a:t>, 2022. - 318 с. - (Артефакт &amp; Детектив). </a:t>
            </a:r>
          </a:p>
        </p:txBody>
      </p:sp>
    </p:spTree>
    <p:extLst>
      <p:ext uri="{BB962C8B-B14F-4D97-AF65-F5344CB8AC3E}">
        <p14:creationId xmlns:p14="http://schemas.microsoft.com/office/powerpoint/2010/main" val="25093579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654171"/>
            <a:ext cx="3463643" cy="5449583"/>
          </a:xfrm>
          <a:prstGeom prst="rect">
            <a:avLst/>
          </a:prstGeom>
        </p:spPr>
      </p:pic>
      <p:sp>
        <p:nvSpPr>
          <p:cNvPr id="3" name="Прямоугольник 2"/>
          <p:cNvSpPr/>
          <p:nvPr/>
        </p:nvSpPr>
        <p:spPr>
          <a:xfrm>
            <a:off x="4147212" y="2060848"/>
            <a:ext cx="4745268" cy="3970318"/>
          </a:xfrm>
          <a:prstGeom prst="rect">
            <a:avLst/>
          </a:prstGeom>
        </p:spPr>
        <p:txBody>
          <a:bodyPr wrap="square">
            <a:spAutoFit/>
          </a:bodyPr>
          <a:lstStyle/>
          <a:p>
            <a:pPr algn="ctr"/>
            <a:r>
              <a:rPr lang="ru-RU" sz="1400" dirty="0"/>
              <a:t>Боевые романы о ежедневном подвиге советских фронтовых разведчиков. Поединок силы и духа, когда до переднего края врага всего несколько шагов. Подробности жестоких боев, о которых не рассказывают даже ветераны — участники тех событий.</a:t>
            </a:r>
          </a:p>
          <a:p>
            <a:pPr algn="ctr"/>
            <a:r>
              <a:rPr lang="ru-RU" sz="1400" dirty="0"/>
              <a:t>1942 год. Накануне Ржевско-</a:t>
            </a:r>
            <a:r>
              <a:rPr lang="ru-RU" sz="1400" dirty="0" err="1"/>
              <a:t>Сычевской</a:t>
            </a:r>
            <a:r>
              <a:rPr lang="ru-RU" sz="1400" dirty="0"/>
              <a:t> операции группе разведчиков капитана Глеба Шубина поручено выяснить, где находятся узлы обороны противника и его минные поля. Скрытно переправившись через реку, бойцы выходят к укрепленной линии немецкой обороны. Чтобы преодолеть неприступные позиции, Шубин идет на хитрость: он направляется к ближайшему населенному пункту, переодевшись в немецкую форму. Там он сталкивается с начальником корпусной разведки немцев, который поначалу не распознает в незнакомце советского диверсанта. Ни капитан Шубин, ни уверенный в себе немец не знают, что эта случайная встреча станет роковой для них обоих...   </a:t>
            </a:r>
          </a:p>
        </p:txBody>
      </p:sp>
      <p:sp>
        <p:nvSpPr>
          <p:cNvPr id="4" name="Прямоугольник 3"/>
          <p:cNvSpPr/>
          <p:nvPr/>
        </p:nvSpPr>
        <p:spPr>
          <a:xfrm>
            <a:off x="4420724" y="188640"/>
            <a:ext cx="4572000" cy="1384995"/>
          </a:xfrm>
          <a:prstGeom prst="rect">
            <a:avLst/>
          </a:prstGeom>
        </p:spPr>
        <p:txBody>
          <a:bodyPr>
            <a:spAutoFit/>
          </a:bodyPr>
          <a:lstStyle/>
          <a:p>
            <a:r>
              <a:rPr lang="ru-RU" sz="1200" dirty="0"/>
              <a:t> 16+ </a:t>
            </a:r>
          </a:p>
          <a:p>
            <a:r>
              <a:rPr lang="ru-RU" sz="1200" dirty="0"/>
              <a:t>84(2Рос=Рус)6</a:t>
            </a:r>
          </a:p>
          <a:p>
            <a:r>
              <a:rPr lang="ru-RU" sz="1200" dirty="0"/>
              <a:t>Т 17</a:t>
            </a:r>
          </a:p>
          <a:p>
            <a:r>
              <a:rPr lang="ru-RU" sz="1200" dirty="0" err="1"/>
              <a:t>Тамоников</a:t>
            </a:r>
            <a:r>
              <a:rPr lang="ru-RU" sz="1200" dirty="0"/>
              <a:t>, Александр Александрович. </a:t>
            </a:r>
          </a:p>
          <a:p>
            <a:r>
              <a:rPr lang="ru-RU" sz="1200" dirty="0"/>
              <a:t>Кипящая переправа [Текст] : художественная лит-</a:t>
            </a:r>
            <a:r>
              <a:rPr lang="ru-RU" sz="1200" dirty="0" err="1"/>
              <a:t>ра</a:t>
            </a:r>
            <a:r>
              <a:rPr lang="ru-RU" sz="1200" dirty="0"/>
              <a:t> / Александр </a:t>
            </a:r>
            <a:r>
              <a:rPr lang="ru-RU" sz="1200" dirty="0" err="1"/>
              <a:t>Тамоников</a:t>
            </a:r>
            <a:r>
              <a:rPr lang="ru-RU" sz="1200" dirty="0"/>
              <a:t>. - Москва : </a:t>
            </a:r>
            <a:r>
              <a:rPr lang="ru-RU" sz="1200" dirty="0" err="1"/>
              <a:t>Эксмо</a:t>
            </a:r>
            <a:r>
              <a:rPr lang="ru-RU" sz="1200" dirty="0"/>
              <a:t>, 2022. - 315, [2] с. - (Фронтовая разведка 41-го. Боевая проза </a:t>
            </a:r>
            <a:r>
              <a:rPr lang="ru-RU" sz="1200" dirty="0" err="1"/>
              <a:t>Тамоникова</a:t>
            </a:r>
            <a:r>
              <a:rPr lang="ru-RU" sz="1200" dirty="0"/>
              <a:t>). </a:t>
            </a:r>
          </a:p>
        </p:txBody>
      </p:sp>
    </p:spTree>
    <p:extLst>
      <p:ext uri="{BB962C8B-B14F-4D97-AF65-F5344CB8AC3E}">
        <p14:creationId xmlns:p14="http://schemas.microsoft.com/office/powerpoint/2010/main" val="38708827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887" y="404664"/>
            <a:ext cx="3600399" cy="5801546"/>
          </a:xfrm>
          <a:prstGeom prst="rect">
            <a:avLst/>
          </a:prstGeom>
        </p:spPr>
      </p:pic>
      <p:sp>
        <p:nvSpPr>
          <p:cNvPr id="3" name="Прямоугольник 2"/>
          <p:cNvSpPr/>
          <p:nvPr/>
        </p:nvSpPr>
        <p:spPr>
          <a:xfrm>
            <a:off x="3995936" y="1916832"/>
            <a:ext cx="4890436" cy="4616648"/>
          </a:xfrm>
          <a:prstGeom prst="rect">
            <a:avLst/>
          </a:prstGeom>
        </p:spPr>
        <p:txBody>
          <a:bodyPr wrap="square">
            <a:spAutoFit/>
          </a:bodyPr>
          <a:lstStyle/>
          <a:p>
            <a:pPr algn="ctr"/>
            <a:r>
              <a:rPr lang="ru-RU" sz="1400" dirty="0"/>
              <a:t>1943 год. Накануне операции под Курском советское командование готовит отвлекающий рейд по тылам противника. Задачу должен выполнить механизированный корпус генерала Максимова. Накануне операции наши разведчики перехватывают контейнер с немецкими документами, подготовленными на имя Максимова. Что это — умелая провокация или генерал действительно предатель? Разобраться в ситуации поручено группе СМЕРШ майора Ивана Бурова. Оперативники прибывают на место в тот момент, когда странным образом из окружения опального генерала исчезают несколько офицеров...</a:t>
            </a:r>
          </a:p>
          <a:p>
            <a:pPr algn="ctr"/>
            <a:r>
              <a:rPr lang="ru-RU" sz="1400" dirty="0"/>
              <a:t>«Смерть шпионам!» (СМЕРШ) — это короткое и беспощадное название носило особое подразделение НКВД, подчинявшееся И. Сталину. Созданное в годы войны, оно состояло из проверенных в бою, честных и бесстрашных офицеров Красной Армии. </a:t>
            </a:r>
            <a:r>
              <a:rPr lang="ru-RU" sz="1400" dirty="0" err="1"/>
              <a:t>СМЕРШа</a:t>
            </a:r>
            <a:r>
              <a:rPr lang="ru-RU" sz="1400" dirty="0"/>
              <a:t> боялись все — и фашистские лазутчики, готовящие диверсии в наших боевых порядках, и гитлеровские приспешники, действующие в глубоком советском тылу. Враг знал: если на его след напали бойцы сталинского спецназа, справедливого и скорого суда не избежать. </a:t>
            </a:r>
          </a:p>
        </p:txBody>
      </p:sp>
      <p:sp>
        <p:nvSpPr>
          <p:cNvPr id="4" name="Прямоугольник 3"/>
          <p:cNvSpPr/>
          <p:nvPr/>
        </p:nvSpPr>
        <p:spPr>
          <a:xfrm>
            <a:off x="4211960" y="188640"/>
            <a:ext cx="4572000" cy="1384995"/>
          </a:xfrm>
          <a:prstGeom prst="rect">
            <a:avLst/>
          </a:prstGeom>
        </p:spPr>
        <p:txBody>
          <a:bodyPr>
            <a:spAutoFit/>
          </a:bodyPr>
          <a:lstStyle/>
          <a:p>
            <a:r>
              <a:rPr lang="ru-RU" sz="1200" dirty="0"/>
              <a:t> 16+ </a:t>
            </a:r>
          </a:p>
          <a:p>
            <a:r>
              <a:rPr lang="ru-RU" sz="1200" dirty="0"/>
              <a:t>84(2Рос=Рус)6</a:t>
            </a:r>
          </a:p>
          <a:p>
            <a:r>
              <a:rPr lang="ru-RU" sz="1200" dirty="0"/>
              <a:t>Т 17</a:t>
            </a:r>
          </a:p>
          <a:p>
            <a:r>
              <a:rPr lang="ru-RU" sz="1200" dirty="0" err="1"/>
              <a:t>Тамоников</a:t>
            </a:r>
            <a:r>
              <a:rPr lang="ru-RU" sz="1200" dirty="0"/>
              <a:t>, Александр Александрович. </a:t>
            </a:r>
          </a:p>
          <a:p>
            <a:r>
              <a:rPr lang="ru-RU" sz="1200" dirty="0"/>
              <a:t>Посылка для генерала [Текст] : художественная лит-</a:t>
            </a:r>
            <a:r>
              <a:rPr lang="ru-RU" sz="1200" dirty="0" err="1"/>
              <a:t>ра</a:t>
            </a:r>
            <a:r>
              <a:rPr lang="ru-RU" sz="1200" dirty="0"/>
              <a:t> / Александр </a:t>
            </a:r>
            <a:r>
              <a:rPr lang="ru-RU" sz="1200" dirty="0" err="1"/>
              <a:t>Тамоников</a:t>
            </a:r>
            <a:r>
              <a:rPr lang="ru-RU" sz="1200" dirty="0"/>
              <a:t>. - Москва : </a:t>
            </a:r>
            <a:r>
              <a:rPr lang="ru-RU" sz="1200" dirty="0" err="1"/>
              <a:t>Эксмо</a:t>
            </a:r>
            <a:r>
              <a:rPr lang="ru-RU" sz="1200" dirty="0"/>
              <a:t>, 2022. - 315, [2] с. - (СМЕРШ - спецназ Сталина). </a:t>
            </a:r>
          </a:p>
        </p:txBody>
      </p:sp>
    </p:spTree>
    <p:extLst>
      <p:ext uri="{BB962C8B-B14F-4D97-AF65-F5344CB8AC3E}">
        <p14:creationId xmlns:p14="http://schemas.microsoft.com/office/powerpoint/2010/main" val="1880352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332656"/>
            <a:ext cx="3958895" cy="6274912"/>
          </a:xfrm>
          <a:prstGeom prst="rect">
            <a:avLst/>
          </a:prstGeom>
        </p:spPr>
      </p:pic>
      <p:sp>
        <p:nvSpPr>
          <p:cNvPr id="3" name="Прямоугольник 2"/>
          <p:cNvSpPr/>
          <p:nvPr/>
        </p:nvSpPr>
        <p:spPr>
          <a:xfrm>
            <a:off x="4355974" y="2060848"/>
            <a:ext cx="4536505" cy="4401205"/>
          </a:xfrm>
          <a:prstGeom prst="rect">
            <a:avLst/>
          </a:prstGeom>
        </p:spPr>
        <p:txBody>
          <a:bodyPr wrap="square">
            <a:spAutoFit/>
          </a:bodyPr>
          <a:lstStyle/>
          <a:p>
            <a:pPr algn="ctr"/>
            <a:r>
              <a:rPr lang="ru-RU" sz="1400" dirty="0"/>
              <a:t>В этой книге вы найдете всё, за что цените Машу </a:t>
            </a:r>
            <a:r>
              <a:rPr lang="ru-RU" sz="1400" dirty="0" err="1"/>
              <a:t>Трауб</a:t>
            </a:r>
            <a:r>
              <a:rPr lang="ru-RU" sz="1400" dirty="0"/>
              <a:t>: легкий слог, мгновенный переход от комического к трагическому, героев, которые и похожи на ваших друзей и родных, и чем-то неуловимо отличаются от всех остальных людей</a:t>
            </a:r>
            <a:r>
              <a:rPr lang="ru-RU" sz="1400" dirty="0" smtClean="0"/>
              <a:t>. «</a:t>
            </a:r>
            <a:r>
              <a:rPr lang="ru-RU" sz="1400" dirty="0"/>
              <a:t>Когда мама — это ты», которую сама автор определяет как «коллекцию маленьких историй о больших чувствах», густо заселена персонажами: вот маленькая девочка, которая не понимает разницу между твердым и мягким знаками, вот повариха из пионерлагеря, у которой сердце давно покрылось коростой; вот девочка из номенклатурной семьи, которую родители прислали в лагерь «для социализации», и ее подружка, которую те же родители выбрали на роль приживалки</a:t>
            </a:r>
            <a:r>
              <a:rPr lang="ru-RU" sz="1400" dirty="0" smtClean="0"/>
              <a:t>. Маша </a:t>
            </a:r>
            <a:r>
              <a:rPr lang="ru-RU" sz="1400" dirty="0"/>
              <a:t>перемещает нас из эпохи в эпоху — от советских времен до нынешних, выводя на сцену одного героя за другим, заставляя нас сопереживать и возмущаться. И неизменно восхищаться талантом автора — непревзойденной рассказчицы, подмечающей в обычной жизни то, что скрыто для других.  </a:t>
            </a:r>
          </a:p>
        </p:txBody>
      </p:sp>
      <p:sp>
        <p:nvSpPr>
          <p:cNvPr id="4" name="Прямоугольник 3"/>
          <p:cNvSpPr/>
          <p:nvPr/>
        </p:nvSpPr>
        <p:spPr>
          <a:xfrm>
            <a:off x="4572000" y="332656"/>
            <a:ext cx="4320479" cy="1200329"/>
          </a:xfrm>
          <a:prstGeom prst="rect">
            <a:avLst/>
          </a:prstGeom>
        </p:spPr>
        <p:txBody>
          <a:bodyPr wrap="square">
            <a:spAutoFit/>
          </a:bodyPr>
          <a:lstStyle/>
          <a:p>
            <a:r>
              <a:rPr lang="ru-RU" sz="1200" dirty="0"/>
              <a:t> 16+ </a:t>
            </a:r>
          </a:p>
          <a:p>
            <a:r>
              <a:rPr lang="ru-RU" sz="1200" dirty="0"/>
              <a:t>84(2Рос=Рус)6</a:t>
            </a:r>
          </a:p>
          <a:p>
            <a:r>
              <a:rPr lang="ru-RU" sz="1200" dirty="0"/>
              <a:t>Т 65</a:t>
            </a:r>
          </a:p>
          <a:p>
            <a:r>
              <a:rPr lang="ru-RU" sz="1200" dirty="0" err="1"/>
              <a:t>Трауб</a:t>
            </a:r>
            <a:r>
              <a:rPr lang="ru-RU" sz="1200" dirty="0"/>
              <a:t>, Маша. </a:t>
            </a:r>
          </a:p>
          <a:p>
            <a:r>
              <a:rPr lang="ru-RU" sz="1200" dirty="0"/>
              <a:t>Когда мама - это ты [Текст] : художественная лит-</a:t>
            </a:r>
            <a:r>
              <a:rPr lang="ru-RU" sz="1200" dirty="0" err="1"/>
              <a:t>ра</a:t>
            </a:r>
            <a:r>
              <a:rPr lang="ru-RU" sz="1200" dirty="0"/>
              <a:t> / Маша </a:t>
            </a:r>
            <a:r>
              <a:rPr lang="ru-RU" sz="1200" dirty="0" err="1"/>
              <a:t>Трауб</a:t>
            </a:r>
            <a:r>
              <a:rPr lang="ru-RU" sz="1200" dirty="0"/>
              <a:t>. - Москва : </a:t>
            </a:r>
            <a:r>
              <a:rPr lang="ru-RU" sz="1200" dirty="0" err="1"/>
              <a:t>Эксмо</a:t>
            </a:r>
            <a:r>
              <a:rPr lang="ru-RU" sz="1200" dirty="0"/>
              <a:t>, 2022. - 316, [1] с</a:t>
            </a:r>
          </a:p>
        </p:txBody>
      </p:sp>
    </p:spTree>
    <p:extLst>
      <p:ext uri="{BB962C8B-B14F-4D97-AF65-F5344CB8AC3E}">
        <p14:creationId xmlns:p14="http://schemas.microsoft.com/office/powerpoint/2010/main" val="33676294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605745"/>
            <a:ext cx="3521765" cy="5537454"/>
          </a:xfrm>
          <a:prstGeom prst="rect">
            <a:avLst/>
          </a:prstGeom>
        </p:spPr>
      </p:pic>
      <p:sp>
        <p:nvSpPr>
          <p:cNvPr id="3" name="Прямоугольник 2"/>
          <p:cNvSpPr/>
          <p:nvPr/>
        </p:nvSpPr>
        <p:spPr>
          <a:xfrm>
            <a:off x="4283968" y="1844824"/>
            <a:ext cx="4430536" cy="4770537"/>
          </a:xfrm>
          <a:prstGeom prst="rect">
            <a:avLst/>
          </a:prstGeom>
        </p:spPr>
        <p:txBody>
          <a:bodyPr wrap="square">
            <a:spAutoFit/>
          </a:bodyPr>
          <a:lstStyle/>
          <a:p>
            <a:pPr algn="ctr"/>
            <a:r>
              <a:rPr lang="ru-RU" sz="1600" dirty="0"/>
              <a:t>Герои романа — московский школьник Степа, переживающий развод родителей, и его отец — неожиданно попадают в страну несозданных шедевров. В этой стране существуют полки с книгами, которые не успели сочинить Пушкин и Лермонтов; в галерее висят картины, которые задумали, но не успели написать Рафаэль и Айвазовский; в кинотеатрах показывают фильмы, которые не успел снять Чаплин... Города удивительной страны застроены архитектурными шедеврами, которые не успели создать Баженов и </a:t>
            </a:r>
            <a:r>
              <a:rPr lang="ru-RU" sz="1600" dirty="0" err="1"/>
              <a:t>Леду</a:t>
            </a:r>
            <a:r>
              <a:rPr lang="ru-RU" sz="1600" dirty="0"/>
              <a:t>. Страной несозданных шедевров управляют древнегреческие Музы — а как же иначе</a:t>
            </a:r>
            <a:r>
              <a:rPr lang="ru-RU" sz="1600" dirty="0" smtClean="0"/>
              <a:t>? Не</a:t>
            </a:r>
            <a:r>
              <a:rPr lang="ru-RU" sz="1600" dirty="0"/>
              <a:t> без их влияния и героям, и читателям становится ясно, что каждая семья — это тоже прекрасный, единственный в своем роде шедевр, который надо беречь, а то и спасать. Последнее удается родителям Степы. Автор надеется, что и читателям. </a:t>
            </a:r>
          </a:p>
        </p:txBody>
      </p:sp>
      <p:sp>
        <p:nvSpPr>
          <p:cNvPr id="4" name="Прямоугольник 3"/>
          <p:cNvSpPr/>
          <p:nvPr/>
        </p:nvSpPr>
        <p:spPr>
          <a:xfrm>
            <a:off x="4878526" y="260648"/>
            <a:ext cx="3835978" cy="1384995"/>
          </a:xfrm>
          <a:prstGeom prst="rect">
            <a:avLst/>
          </a:prstGeom>
        </p:spPr>
        <p:txBody>
          <a:bodyPr wrap="square">
            <a:spAutoFit/>
          </a:bodyPr>
          <a:lstStyle/>
          <a:p>
            <a:r>
              <a:rPr lang="ru-RU" sz="1200" dirty="0"/>
              <a:t> 16+ </a:t>
            </a:r>
          </a:p>
          <a:p>
            <a:r>
              <a:rPr lang="ru-RU" sz="1200" dirty="0"/>
              <a:t>84(2Рос=Рус)6</a:t>
            </a:r>
          </a:p>
          <a:p>
            <a:r>
              <a:rPr lang="ru-RU" sz="1200" dirty="0"/>
              <a:t>Т 78</a:t>
            </a:r>
          </a:p>
          <a:p>
            <a:r>
              <a:rPr lang="ru-RU" sz="1200" dirty="0" err="1"/>
              <a:t>Трусевич</a:t>
            </a:r>
            <a:r>
              <a:rPr lang="ru-RU" sz="1200" dirty="0"/>
              <a:t>, Елизавета [Сергеевна]. </a:t>
            </a:r>
          </a:p>
          <a:p>
            <a:r>
              <a:rPr lang="ru-RU" sz="1200" dirty="0"/>
              <a:t>Тайна страны шедевров [Текст] : роман / Елизавета </a:t>
            </a:r>
            <a:r>
              <a:rPr lang="ru-RU" sz="1200" dirty="0" err="1"/>
              <a:t>Трусевич</a:t>
            </a:r>
            <a:r>
              <a:rPr lang="ru-RU" sz="1200" dirty="0"/>
              <a:t>. - Москва : АСТ, 2022. - 189, [2] с. - (Городская проза). </a:t>
            </a:r>
          </a:p>
        </p:txBody>
      </p:sp>
    </p:spTree>
    <p:extLst>
      <p:ext uri="{BB962C8B-B14F-4D97-AF65-F5344CB8AC3E}">
        <p14:creationId xmlns:p14="http://schemas.microsoft.com/office/powerpoint/2010/main" val="29986726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538" y="600403"/>
            <a:ext cx="3483387" cy="5472608"/>
          </a:xfrm>
          <a:prstGeom prst="rect">
            <a:avLst/>
          </a:prstGeom>
        </p:spPr>
      </p:pic>
      <p:sp>
        <p:nvSpPr>
          <p:cNvPr id="3" name="Прямоугольник 2"/>
          <p:cNvSpPr/>
          <p:nvPr/>
        </p:nvSpPr>
        <p:spPr>
          <a:xfrm>
            <a:off x="4067944" y="1988840"/>
            <a:ext cx="4570310" cy="4401205"/>
          </a:xfrm>
          <a:prstGeom prst="rect">
            <a:avLst/>
          </a:prstGeom>
        </p:spPr>
        <p:txBody>
          <a:bodyPr wrap="square">
            <a:spAutoFit/>
          </a:bodyPr>
          <a:lstStyle/>
          <a:p>
            <a:pPr algn="ctr"/>
            <a:r>
              <a:rPr lang="ru-RU" sz="1400" dirty="0"/>
              <a:t>Главная героиня этого щедрого на детали романа — молодая и прямодушная женщина Ася — выбивается из сил, пытаясь обустроить семейный быт. Она хлопотлива и добра, у нее все получается. Но наступают времена перемен: умирает мать, сгорает завод, Ася и её муж Руслан остаются без работы, а усилиями скандальной соседки — и без квартиры. Чтобы прокормить детей, героиня оказывается на провинциальном рынке и окунается в мир предпринимательства, который ей чужд. Автобус с челночниками грабят бандиты, приключения и злоключения сыплются, как из рога изобилия, а любовь к семье, ради которой Ася идет на жертвы... не грозят ли ей какие-то иные, более коварные опасности</a:t>
            </a:r>
            <a:r>
              <a:rPr lang="ru-RU" sz="1400" dirty="0" smtClean="0"/>
              <a:t>? Цепкая</a:t>
            </a:r>
            <a:r>
              <a:rPr lang="ru-RU" sz="1400" dirty="0"/>
              <a:t>, острая, </a:t>
            </a:r>
            <a:r>
              <a:rPr lang="ru-RU" sz="1400" dirty="0" err="1"/>
              <a:t>сверх-реалистичная</a:t>
            </a:r>
            <a:r>
              <a:rPr lang="ru-RU" sz="1400" dirty="0"/>
              <a:t>, очень правдивая проза о «лихих девяностых» проникает прямо в сердце, заставляя нас жалеть всех. Удивляться человеческой стойкости, досадовать на глупость и смеяться над нелепыми ситуациями. И главное — ценить чудо жизни. Что бы ни случилось.   </a:t>
            </a:r>
          </a:p>
        </p:txBody>
      </p:sp>
      <p:sp>
        <p:nvSpPr>
          <p:cNvPr id="4" name="Прямоугольник 3"/>
          <p:cNvSpPr/>
          <p:nvPr/>
        </p:nvSpPr>
        <p:spPr>
          <a:xfrm>
            <a:off x="4236382" y="381577"/>
            <a:ext cx="4728106" cy="1200329"/>
          </a:xfrm>
          <a:prstGeom prst="rect">
            <a:avLst/>
          </a:prstGeom>
        </p:spPr>
        <p:txBody>
          <a:bodyPr wrap="square">
            <a:spAutoFit/>
          </a:bodyPr>
          <a:lstStyle/>
          <a:p>
            <a:r>
              <a:rPr lang="ru-RU" sz="1200" dirty="0"/>
              <a:t> 16+ </a:t>
            </a:r>
          </a:p>
          <a:p>
            <a:r>
              <a:rPr lang="ru-RU" sz="1200" dirty="0"/>
              <a:t>84(2Рос=Рус)6</a:t>
            </a:r>
          </a:p>
          <a:p>
            <a:r>
              <a:rPr lang="ru-RU" sz="1200" dirty="0"/>
              <a:t>Ш 14</a:t>
            </a:r>
          </a:p>
          <a:p>
            <a:r>
              <a:rPr lang="ru-RU" sz="1200" dirty="0" err="1"/>
              <a:t>Шавалиева</a:t>
            </a:r>
            <a:r>
              <a:rPr lang="ru-RU" sz="1200" dirty="0"/>
              <a:t>, </a:t>
            </a:r>
            <a:r>
              <a:rPr lang="ru-RU" sz="1200" dirty="0" err="1"/>
              <a:t>Сания</a:t>
            </a:r>
            <a:r>
              <a:rPr lang="ru-RU" sz="1200" dirty="0"/>
              <a:t>. </a:t>
            </a:r>
          </a:p>
          <a:p>
            <a:r>
              <a:rPr lang="ru-RU" sz="1200" dirty="0"/>
              <a:t>Желтый ценник [Текст] : роман / </a:t>
            </a:r>
            <a:r>
              <a:rPr lang="ru-RU" sz="1200" dirty="0" err="1"/>
              <a:t>Сания</a:t>
            </a:r>
            <a:r>
              <a:rPr lang="ru-RU" sz="1200" dirty="0"/>
              <a:t> </a:t>
            </a:r>
            <a:r>
              <a:rPr lang="ru-RU" sz="1200" dirty="0" err="1"/>
              <a:t>Шавалиева</a:t>
            </a:r>
            <a:r>
              <a:rPr lang="ru-RU" sz="1200" dirty="0"/>
              <a:t>. - Москва : АСТ, 2022. - 253, [2] с. - (Городская проза). </a:t>
            </a:r>
          </a:p>
        </p:txBody>
      </p:sp>
    </p:spTree>
    <p:extLst>
      <p:ext uri="{BB962C8B-B14F-4D97-AF65-F5344CB8AC3E}">
        <p14:creationId xmlns:p14="http://schemas.microsoft.com/office/powerpoint/2010/main" val="24076641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692696"/>
            <a:ext cx="3580157" cy="5626951"/>
          </a:xfrm>
          <a:prstGeom prst="rect">
            <a:avLst/>
          </a:prstGeom>
        </p:spPr>
      </p:pic>
      <p:sp>
        <p:nvSpPr>
          <p:cNvPr id="3" name="Прямоугольник 2"/>
          <p:cNvSpPr/>
          <p:nvPr/>
        </p:nvSpPr>
        <p:spPr>
          <a:xfrm>
            <a:off x="4448200" y="2132856"/>
            <a:ext cx="4176464" cy="4031873"/>
          </a:xfrm>
          <a:prstGeom prst="rect">
            <a:avLst/>
          </a:prstGeom>
        </p:spPr>
        <p:txBody>
          <a:bodyPr wrap="square">
            <a:spAutoFit/>
          </a:bodyPr>
          <a:lstStyle/>
          <a:p>
            <a:pPr algn="ctr"/>
            <a:r>
              <a:rPr lang="ru-RU" sz="1600" dirty="0"/>
              <a:t>«Одноклассники бывшими не бывают» — это увлекательный роман </a:t>
            </a:r>
            <a:r>
              <a:rPr lang="ru-RU" sz="1600" dirty="0" err="1"/>
              <a:t>Ашири</a:t>
            </a:r>
            <a:r>
              <a:rPr lang="ru-RU" sz="1600" dirty="0"/>
              <a:t> </a:t>
            </a:r>
            <a:r>
              <a:rPr lang="ru-RU" sz="1600" dirty="0" err="1"/>
              <a:t>Хаан</a:t>
            </a:r>
            <a:r>
              <a:rPr lang="ru-RU" sz="1600" dirty="0"/>
              <a:t> о непростых отношениях между бывшими одноклассниками, которые спустя много лет вновь сталкиваются на встрече выпускников. Чувства Риты вспыхивают с новой силой, но она больше не та наивная девчонка, безвольно таскающаяся за парнем — странноватым и таким привлекательным. Она повзрослела, пережила личную трагедию и теперь готова расправить крылья, чтобы наконец начать жить. Писательница </a:t>
            </a:r>
            <a:r>
              <a:rPr lang="ru-RU" sz="1600" dirty="0" err="1"/>
              <a:t>Ашира</a:t>
            </a:r>
            <a:r>
              <a:rPr lang="ru-RU" sz="1600" dirty="0"/>
              <a:t> </a:t>
            </a:r>
            <a:r>
              <a:rPr lang="ru-RU" sz="1600" dirty="0" err="1"/>
              <a:t>Хаан</a:t>
            </a:r>
            <a:r>
              <a:rPr lang="ru-RU" sz="1600" dirty="0"/>
              <a:t> создала чувственную и трепетную историю о любви, наполненную эмоциями, которая никого не оставит равнодушным.   </a:t>
            </a:r>
          </a:p>
        </p:txBody>
      </p:sp>
      <p:sp>
        <p:nvSpPr>
          <p:cNvPr id="4" name="Прямоугольник 3"/>
          <p:cNvSpPr/>
          <p:nvPr/>
        </p:nvSpPr>
        <p:spPr>
          <a:xfrm>
            <a:off x="4471662" y="404664"/>
            <a:ext cx="4572000" cy="1200329"/>
          </a:xfrm>
          <a:prstGeom prst="rect">
            <a:avLst/>
          </a:prstGeom>
        </p:spPr>
        <p:txBody>
          <a:bodyPr>
            <a:spAutoFit/>
          </a:bodyPr>
          <a:lstStyle/>
          <a:p>
            <a:r>
              <a:rPr lang="ru-RU" sz="1200" dirty="0"/>
              <a:t> 18+ </a:t>
            </a:r>
          </a:p>
          <a:p>
            <a:r>
              <a:rPr lang="ru-RU" sz="1200" dirty="0"/>
              <a:t>84(2Рос=Рус)6</a:t>
            </a:r>
          </a:p>
          <a:p>
            <a:r>
              <a:rPr lang="ru-RU" sz="1200" dirty="0"/>
              <a:t>Х 12</a:t>
            </a:r>
          </a:p>
          <a:p>
            <a:r>
              <a:rPr lang="ru-RU" sz="1200" dirty="0" err="1"/>
              <a:t>Хаан</a:t>
            </a:r>
            <a:r>
              <a:rPr lang="ru-RU" sz="1200" dirty="0"/>
              <a:t>, </a:t>
            </a:r>
            <a:r>
              <a:rPr lang="ru-RU" sz="1200" dirty="0" err="1"/>
              <a:t>Ашира</a:t>
            </a:r>
            <a:r>
              <a:rPr lang="ru-RU" sz="1200" dirty="0"/>
              <a:t>. </a:t>
            </a:r>
          </a:p>
          <a:p>
            <a:r>
              <a:rPr lang="ru-RU" sz="1200" dirty="0"/>
              <a:t>Одноклассники бывшими не бывают [Текст] : роман / </a:t>
            </a:r>
            <a:r>
              <a:rPr lang="ru-RU" sz="1200" dirty="0" err="1"/>
              <a:t>Ашира</a:t>
            </a:r>
            <a:r>
              <a:rPr lang="ru-RU" sz="1200" dirty="0"/>
              <a:t> </a:t>
            </a:r>
            <a:r>
              <a:rPr lang="ru-RU" sz="1200" dirty="0" err="1"/>
              <a:t>Хаан</a:t>
            </a:r>
            <a:r>
              <a:rPr lang="ru-RU" sz="1200" dirty="0"/>
              <a:t>. - Москва : </a:t>
            </a:r>
            <a:r>
              <a:rPr lang="ru-RU" sz="1200" dirty="0" err="1"/>
              <a:t>Эксмо</a:t>
            </a:r>
            <a:r>
              <a:rPr lang="ru-RU" sz="1200" dirty="0"/>
              <a:t>, 2022. - 348, [2] с.</a:t>
            </a:r>
          </a:p>
        </p:txBody>
      </p:sp>
    </p:spTree>
    <p:extLst>
      <p:ext uri="{BB962C8B-B14F-4D97-AF65-F5344CB8AC3E}">
        <p14:creationId xmlns:p14="http://schemas.microsoft.com/office/powerpoint/2010/main" val="26131828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084" y="836712"/>
            <a:ext cx="3667037" cy="5400600"/>
          </a:xfrm>
          <a:prstGeom prst="rect">
            <a:avLst/>
          </a:prstGeom>
        </p:spPr>
      </p:pic>
      <p:sp>
        <p:nvSpPr>
          <p:cNvPr id="3" name="Прямоугольник 2"/>
          <p:cNvSpPr/>
          <p:nvPr/>
        </p:nvSpPr>
        <p:spPr>
          <a:xfrm>
            <a:off x="3923928" y="1873098"/>
            <a:ext cx="4716016" cy="4616648"/>
          </a:xfrm>
          <a:prstGeom prst="rect">
            <a:avLst/>
          </a:prstGeom>
        </p:spPr>
        <p:txBody>
          <a:bodyPr wrap="square">
            <a:spAutoFit/>
          </a:bodyPr>
          <a:lstStyle/>
          <a:p>
            <a:pPr algn="ctr"/>
            <a:r>
              <a:rPr lang="ru-RU" sz="1400" dirty="0"/>
              <a:t>"Необыкновенное обыкновенное чудо" — совместный проект Издательской группы "АСТ" и Благотворительного Фонда Константина Хабенского. Лучшие авторы, пишущие на русском языке: Людмила Петрушевская, Дина Рубина, Людмила Улицкая, Марина Степнова, </a:t>
            </a:r>
            <a:r>
              <a:rPr lang="ru-RU" sz="1400" dirty="0" err="1"/>
              <a:t>Наринэ</a:t>
            </a:r>
            <a:r>
              <a:rPr lang="ru-RU" sz="1400" dirty="0"/>
              <a:t> </a:t>
            </a:r>
            <a:r>
              <a:rPr lang="ru-RU" sz="1400" dirty="0" err="1"/>
              <a:t>Абгарян</a:t>
            </a:r>
            <a:r>
              <a:rPr lang="ru-RU" sz="1400" dirty="0"/>
              <a:t>, Яна Вагнер, Татьяна </a:t>
            </a:r>
            <a:r>
              <a:rPr lang="ru-RU" sz="1400" dirty="0" err="1"/>
              <a:t>Замировская</a:t>
            </a:r>
            <a:r>
              <a:rPr lang="ru-RU" sz="1400" dirty="0"/>
              <a:t>, Сергей Лукьяненко, Эдуард Овечкин, Александр </a:t>
            </a:r>
            <a:r>
              <a:rPr lang="ru-RU" sz="1400" dirty="0" err="1"/>
              <a:t>Цыпкин</a:t>
            </a:r>
            <a:r>
              <a:rPr lang="ru-RU" sz="1400" dirty="0"/>
              <a:t> и другие современные писатели — предоставили свои рассказы для публикации в этом сборнике. "В этой действительно уникальной книге собраны рассказы подопечных нашего Фонда вместе с историями популярных писателей. Мы в Фонде уже давно хотели подарить детям возможность попробовать себя в роли литераторов и рады, что знаменитые авторы согласились вместе с нами поучаствовать в такой невероятно трогательной истории". Константин Хабенский "Если вы откроете эту книгу, то случится чудо, и не только потому что чудесные истории войдут в вашу жизнь, а потому что мы сможем помочь ребятам, которым это сегодня наиболее необходимо. Удивительный проект, в котором сочетаются замечательная литература и благородная цель". </a:t>
            </a:r>
          </a:p>
        </p:txBody>
      </p:sp>
      <p:sp>
        <p:nvSpPr>
          <p:cNvPr id="4" name="Прямоугольник 3"/>
          <p:cNvSpPr/>
          <p:nvPr/>
        </p:nvSpPr>
        <p:spPr>
          <a:xfrm>
            <a:off x="4274907" y="188640"/>
            <a:ext cx="4536504" cy="1569660"/>
          </a:xfrm>
          <a:prstGeom prst="rect">
            <a:avLst/>
          </a:prstGeom>
        </p:spPr>
        <p:txBody>
          <a:bodyPr wrap="square">
            <a:spAutoFit/>
          </a:bodyPr>
          <a:lstStyle/>
          <a:p>
            <a:r>
              <a:rPr lang="ru-RU" sz="1200" dirty="0"/>
              <a:t> 16+ </a:t>
            </a:r>
          </a:p>
          <a:p>
            <a:r>
              <a:rPr lang="ru-RU" sz="1200" dirty="0"/>
              <a:t>84(2Рос=Рус)6я43</a:t>
            </a:r>
          </a:p>
          <a:p>
            <a:r>
              <a:rPr lang="ru-RU" sz="1200" dirty="0"/>
              <a:t>Н 52</a:t>
            </a:r>
          </a:p>
          <a:p>
            <a:endParaRPr lang="ru-RU" sz="1200" dirty="0"/>
          </a:p>
          <a:p>
            <a:r>
              <a:rPr lang="ru-RU" sz="1200" dirty="0"/>
              <a:t>Необыкновенное обыкновенное чудо [Текст] : сборник / Н. </a:t>
            </a:r>
            <a:r>
              <a:rPr lang="ru-RU" sz="1200" dirty="0" err="1"/>
              <a:t>Абгарян</a:t>
            </a:r>
            <a:r>
              <a:rPr lang="ru-RU" sz="1200" dirty="0"/>
              <a:t>, Д. </a:t>
            </a:r>
            <a:r>
              <a:rPr lang="ru-RU" sz="1200" dirty="0" err="1"/>
              <a:t>Алавидзе</a:t>
            </a:r>
            <a:r>
              <a:rPr lang="ru-RU" sz="1200" dirty="0"/>
              <a:t>, К. Арутюнова [и др.] ; Фонд Хабенского. - Москва : АСТ, 2021. - 314, [1] с. - (ОДОБРЕНО РУНЕТОМ. Подарочное). </a:t>
            </a:r>
          </a:p>
        </p:txBody>
      </p:sp>
    </p:spTree>
    <p:extLst>
      <p:ext uri="{BB962C8B-B14F-4D97-AF65-F5344CB8AC3E}">
        <p14:creationId xmlns:p14="http://schemas.microsoft.com/office/powerpoint/2010/main" val="2274465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620688"/>
            <a:ext cx="3513362" cy="5524242"/>
          </a:xfrm>
          <a:prstGeom prst="rect">
            <a:avLst/>
          </a:prstGeom>
        </p:spPr>
      </p:pic>
      <p:sp>
        <p:nvSpPr>
          <p:cNvPr id="3" name="Прямоугольник 2"/>
          <p:cNvSpPr/>
          <p:nvPr/>
        </p:nvSpPr>
        <p:spPr>
          <a:xfrm>
            <a:off x="4720141" y="2132856"/>
            <a:ext cx="3419872" cy="3785652"/>
          </a:xfrm>
          <a:prstGeom prst="rect">
            <a:avLst/>
          </a:prstGeom>
        </p:spPr>
        <p:txBody>
          <a:bodyPr wrap="square">
            <a:spAutoFit/>
          </a:bodyPr>
          <a:lstStyle/>
          <a:p>
            <a:pPr algn="ctr"/>
            <a:r>
              <a:rPr lang="ru-RU" sz="1600" dirty="0"/>
              <a:t>События романа «Выключить моё видео» охватывают период карантина 2020 года: хроника пандемии глазами обычных московских школьников и учителей. Дистанционное обучение, видеоконференции в «</a:t>
            </a:r>
            <a:r>
              <a:rPr lang="ru-RU" sz="1600" dirty="0" err="1"/>
              <a:t>Zoom</a:t>
            </a:r>
            <a:r>
              <a:rPr lang="ru-RU" sz="1600" dirty="0"/>
              <a:t>», общение — в чатах... Подростки вынуждены перенести свою жизнь в онлайн — но надолго ли? И вот молодое, острое, хрупкое и тонко чувствующее прорывается на поверхность сквозь все запреты, а страсть и смерть оказываются сильнее режима самоизоляции.   </a:t>
            </a:r>
          </a:p>
        </p:txBody>
      </p:sp>
      <p:sp>
        <p:nvSpPr>
          <p:cNvPr id="4" name="Прямоугольник 3"/>
          <p:cNvSpPr/>
          <p:nvPr/>
        </p:nvSpPr>
        <p:spPr>
          <a:xfrm>
            <a:off x="4427984" y="332656"/>
            <a:ext cx="4572000" cy="1384995"/>
          </a:xfrm>
          <a:prstGeom prst="rect">
            <a:avLst/>
          </a:prstGeom>
        </p:spPr>
        <p:txBody>
          <a:bodyPr>
            <a:spAutoFit/>
          </a:bodyPr>
          <a:lstStyle/>
          <a:p>
            <a:r>
              <a:rPr lang="ru-RU" sz="1200" dirty="0"/>
              <a:t> 18+ </a:t>
            </a:r>
          </a:p>
          <a:p>
            <a:r>
              <a:rPr lang="ru-RU" sz="1200" dirty="0"/>
              <a:t>84(2Рос=Рус)6</a:t>
            </a:r>
          </a:p>
          <a:p>
            <a:r>
              <a:rPr lang="ru-RU" sz="1200" dirty="0"/>
              <a:t>Ш 18</a:t>
            </a:r>
          </a:p>
          <a:p>
            <a:r>
              <a:rPr lang="ru-RU" sz="1200" dirty="0" err="1"/>
              <a:t>Шалашова</a:t>
            </a:r>
            <a:r>
              <a:rPr lang="ru-RU" sz="1200" dirty="0"/>
              <a:t>, Александра Евгеньевна. </a:t>
            </a:r>
          </a:p>
          <a:p>
            <a:r>
              <a:rPr lang="ru-RU" sz="1200" dirty="0"/>
              <a:t>Выключить мое видео [Текст] : роман / Александра </a:t>
            </a:r>
            <a:r>
              <a:rPr lang="ru-RU" sz="1200" dirty="0" err="1"/>
              <a:t>Шалашова</a:t>
            </a:r>
            <a:r>
              <a:rPr lang="ru-RU" sz="1200" dirty="0"/>
              <a:t>. - Москва : АСТ : Редакция Елены Шубиной, 2021. - 410, [1] с. - (Роман поколения). </a:t>
            </a:r>
          </a:p>
        </p:txBody>
      </p:sp>
    </p:spTree>
    <p:extLst>
      <p:ext uri="{BB962C8B-B14F-4D97-AF65-F5344CB8AC3E}">
        <p14:creationId xmlns:p14="http://schemas.microsoft.com/office/powerpoint/2010/main" val="2823199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555516"/>
            <a:ext cx="3598030" cy="5708999"/>
          </a:xfrm>
          <a:prstGeom prst="rect">
            <a:avLst/>
          </a:prstGeom>
        </p:spPr>
      </p:pic>
      <p:sp>
        <p:nvSpPr>
          <p:cNvPr id="3" name="Прямоугольник 2"/>
          <p:cNvSpPr/>
          <p:nvPr/>
        </p:nvSpPr>
        <p:spPr>
          <a:xfrm>
            <a:off x="4169771" y="1484784"/>
            <a:ext cx="4768010" cy="4770537"/>
          </a:xfrm>
          <a:prstGeom prst="rect">
            <a:avLst/>
          </a:prstGeom>
        </p:spPr>
        <p:txBody>
          <a:bodyPr wrap="square">
            <a:spAutoFit/>
          </a:bodyPr>
          <a:lstStyle/>
          <a:p>
            <a:pPr algn="ctr"/>
            <a:r>
              <a:rPr lang="ru-RU" sz="1600" dirty="0" smtClean="0"/>
              <a:t>Бывает так, что в твоей новой квартире остаются следы старых преступлений, многолетних несчастий и предательств. И хотя все эти клады, убийства, запутанные взаимоотношения — дела чужих, совершенно посторонних людей, в центре детектива оказываешься именно ты! Но Алиса </a:t>
            </a:r>
            <a:r>
              <a:rPr lang="ru-RU" sz="1600" dirty="0" err="1" smtClean="0"/>
              <a:t>Ельская</a:t>
            </a:r>
            <a:r>
              <a:rPr lang="ru-RU" sz="1600" dirty="0" smtClean="0"/>
              <a:t>, героиня нового романа Татьяны Алюшиной — не только большой ученый, а еще и сильная, деятельная женщина. Она не станет пассивно ждать, пока неведомый убийца проникнет в ее квартиру и отыщет там клад, спрятанный бывшими хозяевами. Не будет рыдать и думать, зацепит ее чужая смертельная интрига или пройдет стороной. А уж если на помощь придет бывший одноклассник, работающий в полиции, то можно не только распутать сложное преступление, но и получить шанс на любовь — чистую, нежную, настоящую. Тот самый шанс, которым Алиса и Денис не сумели воспользоваться в юности. </a:t>
            </a:r>
            <a:endParaRPr lang="ru-RU" sz="1600" dirty="0"/>
          </a:p>
        </p:txBody>
      </p:sp>
      <p:sp>
        <p:nvSpPr>
          <p:cNvPr id="4" name="Прямоугольник 3"/>
          <p:cNvSpPr/>
          <p:nvPr/>
        </p:nvSpPr>
        <p:spPr>
          <a:xfrm>
            <a:off x="4644008" y="184864"/>
            <a:ext cx="4293773" cy="1015663"/>
          </a:xfrm>
          <a:prstGeom prst="rect">
            <a:avLst/>
          </a:prstGeom>
        </p:spPr>
        <p:txBody>
          <a:bodyPr wrap="square">
            <a:spAutoFit/>
          </a:bodyPr>
          <a:lstStyle/>
          <a:p>
            <a:r>
              <a:rPr lang="ru-RU" sz="1200" dirty="0"/>
              <a:t>84(2Рос=Рус)6</a:t>
            </a:r>
          </a:p>
          <a:p>
            <a:r>
              <a:rPr lang="ru-RU" sz="1200" dirty="0"/>
              <a:t>А 59</a:t>
            </a:r>
          </a:p>
          <a:p>
            <a:r>
              <a:rPr lang="ru-RU" sz="1200" dirty="0"/>
              <a:t>Алюшина, Татьяна Александровна. </a:t>
            </a:r>
          </a:p>
          <a:p>
            <a:r>
              <a:rPr lang="ru-RU" sz="1200" dirty="0"/>
              <a:t>Отсроченный шанс, или Подарок из прошлой жизни [Текст] : роман / Татьяна Алюшина. - Москва : </a:t>
            </a:r>
            <a:r>
              <a:rPr lang="ru-RU" sz="1200" dirty="0" err="1"/>
              <a:t>Эксмо</a:t>
            </a:r>
            <a:r>
              <a:rPr lang="ru-RU" sz="1200" dirty="0"/>
              <a:t>, 2022. - 317, [1] с.</a:t>
            </a:r>
          </a:p>
        </p:txBody>
      </p:sp>
    </p:spTree>
    <p:extLst>
      <p:ext uri="{BB962C8B-B14F-4D97-AF65-F5344CB8AC3E}">
        <p14:creationId xmlns:p14="http://schemas.microsoft.com/office/powerpoint/2010/main" val="3001273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669" y="548680"/>
            <a:ext cx="3617913" cy="5688632"/>
          </a:xfrm>
          <a:prstGeom prst="rect">
            <a:avLst/>
          </a:prstGeom>
        </p:spPr>
      </p:pic>
      <p:sp>
        <p:nvSpPr>
          <p:cNvPr id="3" name="Прямоугольник 2"/>
          <p:cNvSpPr/>
          <p:nvPr/>
        </p:nvSpPr>
        <p:spPr>
          <a:xfrm>
            <a:off x="4482412" y="1784513"/>
            <a:ext cx="4305605" cy="4278094"/>
          </a:xfrm>
          <a:prstGeom prst="rect">
            <a:avLst/>
          </a:prstGeom>
        </p:spPr>
        <p:txBody>
          <a:bodyPr wrap="square">
            <a:spAutoFit/>
          </a:bodyPr>
          <a:lstStyle/>
          <a:p>
            <a:pPr algn="ctr"/>
            <a:r>
              <a:rPr lang="ru-RU" sz="1600" dirty="0" smtClean="0"/>
              <a:t>Уже стало понятно, что началась новая эпоха. И жизнь разделилась на до и после. Разделила она и подруг Любу и Людмилу-Апельсинчик разным отношением к </a:t>
            </a:r>
            <a:r>
              <a:rPr lang="ru-RU" sz="1600" dirty="0" err="1" smtClean="0"/>
              <a:t>ковиду</a:t>
            </a:r>
            <a:r>
              <a:rPr lang="ru-RU" sz="1600" dirty="0" smtClean="0"/>
              <a:t>. Будучи на самоизоляции, неугомонная по натуре Людмила, скрытно отправляется гулять в парк. И едва не становится жертвой маньяка. Ее спасает собака, которую хозяин решил выгулять в парке в это позднее время. Друзья решают помочь ей найти нападавшего, тем более что следующей жертве, в отличие от Людмилы, не повезло. Ее истерзанный труп находят утром в этом же парке. Дальше больше... Все в недоумении, что за странный маньяк и причем тут большая черная собака? Похоже именно она, ключ, который открывает тайну серийных убийств. </a:t>
            </a:r>
            <a:endParaRPr lang="ru-RU" sz="1600" dirty="0"/>
          </a:p>
        </p:txBody>
      </p:sp>
      <p:sp>
        <p:nvSpPr>
          <p:cNvPr id="4" name="Прямоугольник 3"/>
          <p:cNvSpPr/>
          <p:nvPr/>
        </p:nvSpPr>
        <p:spPr>
          <a:xfrm>
            <a:off x="4445496" y="260648"/>
            <a:ext cx="4429405" cy="1200329"/>
          </a:xfrm>
          <a:prstGeom prst="rect">
            <a:avLst/>
          </a:prstGeom>
        </p:spPr>
        <p:txBody>
          <a:bodyPr wrap="square">
            <a:spAutoFit/>
          </a:bodyPr>
          <a:lstStyle/>
          <a:p>
            <a:r>
              <a:rPr lang="ru-RU" sz="1200" dirty="0"/>
              <a:t>84(2Рос=Рус)6</a:t>
            </a:r>
          </a:p>
          <a:p>
            <a:r>
              <a:rPr lang="ru-RU" sz="1200" dirty="0"/>
              <a:t>А 65</a:t>
            </a:r>
          </a:p>
          <a:p>
            <a:r>
              <a:rPr lang="ru-RU" sz="1200" dirty="0"/>
              <a:t>Андреева, Наталья Вячеславовна. </a:t>
            </a:r>
          </a:p>
          <a:p>
            <a:r>
              <a:rPr lang="ru-RU" sz="1200" dirty="0"/>
              <a:t>Любовь и смерть на карантине [Текст] : художественная лит-</a:t>
            </a:r>
            <a:r>
              <a:rPr lang="ru-RU" sz="1200" dirty="0" err="1"/>
              <a:t>ра</a:t>
            </a:r>
            <a:r>
              <a:rPr lang="ru-RU" sz="1200" dirty="0"/>
              <a:t> / Наталья Андреева. - Москва : АСТ : Жанры, 2021. - 318, [1] с. - (Актуальный детектив). </a:t>
            </a:r>
          </a:p>
        </p:txBody>
      </p:sp>
    </p:spTree>
    <p:extLst>
      <p:ext uri="{BB962C8B-B14F-4D97-AF65-F5344CB8AC3E}">
        <p14:creationId xmlns:p14="http://schemas.microsoft.com/office/powerpoint/2010/main" val="1661374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068" y="692697"/>
            <a:ext cx="3673868" cy="5458942"/>
          </a:xfrm>
          <a:prstGeom prst="rect">
            <a:avLst/>
          </a:prstGeom>
        </p:spPr>
      </p:pic>
      <p:sp>
        <p:nvSpPr>
          <p:cNvPr id="3" name="Прямоугольник 2"/>
          <p:cNvSpPr/>
          <p:nvPr/>
        </p:nvSpPr>
        <p:spPr>
          <a:xfrm>
            <a:off x="4272203" y="1769934"/>
            <a:ext cx="4752528" cy="4185761"/>
          </a:xfrm>
          <a:prstGeom prst="rect">
            <a:avLst/>
          </a:prstGeom>
        </p:spPr>
        <p:txBody>
          <a:bodyPr wrap="square">
            <a:spAutoFit/>
          </a:bodyPr>
          <a:lstStyle/>
          <a:p>
            <a:pPr algn="ctr"/>
            <a:r>
              <a:rPr lang="ru-RU" sz="1400" dirty="0" smtClean="0"/>
              <a:t>В рассказе «Анна» утверждается соломонова истина, что богатство — прах и тлен, и глупо искать дружбы богатых, которые, если ты обеднеешь, завтра с презрением отвернутся от тебя. Знатность тоже ничего не значит — это доказала революция. Анна, девочка, выросшая в деревне у бабушки и няни, привыкла играть с крестьянскими детьми, бегать босиком и лазать по деревьям. Но вот ее забирают в Петербург к отцу и дяде, там ее приучают ходить в перчатках и с зонтиком, пользоваться услугами горничной. И через несколько лет она, приехав в родное село, уже не разговаривает с бывшими друзьями, с «деревенщиной» — они должны знать свое место. Но здесь — новый поворот судьбы: дела ее отца расстроились, вскоре он умирает от удара — и в семье ее дяди, которая вначале вывозила ее на балы и учила, как нужно держать себя, уже считают, что им «неудобно с ней жить», и намекают, что ей надо уехать. И только вернувшись назад к бабушке, девушка понимает, где у нее были настоящие друзья и настоящая любовь. </a:t>
            </a:r>
            <a:endParaRPr lang="ru-RU" sz="1400" dirty="0"/>
          </a:p>
        </p:txBody>
      </p:sp>
      <p:sp>
        <p:nvSpPr>
          <p:cNvPr id="4" name="Прямоугольник 3"/>
          <p:cNvSpPr/>
          <p:nvPr/>
        </p:nvSpPr>
        <p:spPr>
          <a:xfrm>
            <a:off x="4626260" y="72205"/>
            <a:ext cx="4517740" cy="1384995"/>
          </a:xfrm>
          <a:prstGeom prst="rect">
            <a:avLst/>
          </a:prstGeom>
        </p:spPr>
        <p:txBody>
          <a:bodyPr wrap="square">
            <a:spAutoFit/>
          </a:bodyPr>
          <a:lstStyle/>
          <a:p>
            <a:r>
              <a:rPr lang="ru-RU" sz="1200" dirty="0"/>
              <a:t> 16+ </a:t>
            </a:r>
          </a:p>
          <a:p>
            <a:r>
              <a:rPr lang="ru-RU" sz="1200" dirty="0"/>
              <a:t>84(2Рос=Рус)1</a:t>
            </a:r>
          </a:p>
          <a:p>
            <a:r>
              <a:rPr lang="ru-RU" sz="1200" dirty="0"/>
              <a:t>А 68</a:t>
            </a:r>
          </a:p>
          <a:p>
            <a:r>
              <a:rPr lang="ru-RU" sz="1200" dirty="0"/>
              <a:t>Анненская, Александра [Никитична] ([1840-1915]). </a:t>
            </a:r>
          </a:p>
          <a:p>
            <a:r>
              <a:rPr lang="ru-RU" sz="1200" dirty="0"/>
              <a:t>Анна [Текст] : рассказ / Александра Анненская. - Москва : RUGRAM : T8 Издательские технологии, 2022. - 115, [2] с. - (Жизни и судьбы). </a:t>
            </a:r>
          </a:p>
        </p:txBody>
      </p:sp>
    </p:spTree>
    <p:extLst>
      <p:ext uri="{BB962C8B-B14F-4D97-AF65-F5344CB8AC3E}">
        <p14:creationId xmlns:p14="http://schemas.microsoft.com/office/powerpoint/2010/main" val="546355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620" y="548680"/>
            <a:ext cx="3668885" cy="5768776"/>
          </a:xfrm>
          <a:prstGeom prst="rect">
            <a:avLst/>
          </a:prstGeom>
        </p:spPr>
      </p:pic>
      <p:sp>
        <p:nvSpPr>
          <p:cNvPr id="3" name="Прямоугольник 2"/>
          <p:cNvSpPr/>
          <p:nvPr/>
        </p:nvSpPr>
        <p:spPr>
          <a:xfrm>
            <a:off x="4280655" y="1556792"/>
            <a:ext cx="4572000" cy="4616648"/>
          </a:xfrm>
          <a:prstGeom prst="rect">
            <a:avLst/>
          </a:prstGeom>
        </p:spPr>
        <p:txBody>
          <a:bodyPr>
            <a:spAutoFit/>
          </a:bodyPr>
          <a:lstStyle/>
          <a:p>
            <a:pPr algn="ctr"/>
            <a:r>
              <a:rPr lang="ru-RU" sz="1400" dirty="0" smtClean="0"/>
              <a:t>Расследуя довольно заурядное дело, старший следователь Волин случайно наткнулся на тайник со старинными дневниками. А там... а там он находит зашифрованные записи таинственного надворного советника Икс, гения разведки и уголовного сыска XIX века. На пожелтевших страницах разворачивается шпионская история, в которой даже самый близкий человек может оказаться предателем, за каждым углом подстерегает смертельная опасность, а любая ошибка грозит обернуться не только провалом операции, но и полным крахом для целой страны...</a:t>
            </a:r>
          </a:p>
          <a:p>
            <a:pPr algn="ctr"/>
            <a:r>
              <a:rPr lang="ru-RU" sz="1400" dirty="0" smtClean="0"/>
              <a:t>Роман «Дело </a:t>
            </a:r>
            <a:r>
              <a:rPr lang="ru-RU" sz="1400" dirty="0" err="1" smtClean="0"/>
              <a:t>Зили</a:t>
            </a:r>
            <a:r>
              <a:rPr lang="ru-RU" sz="1400" dirty="0" smtClean="0"/>
              <a:t>-султана» открывает уникальную серию «АНОНИМYС», в которую войдут детективные романы, связанные между собой главными героями и сюжетной линией. Авторство этой серии будет раскрыто лишь после издания завершающей книги. Таким образом, читателям предстоит не только оценить оригинальность сюжета, но и самим почувствовать себя в роли детективов и разгадать главную интригу: принадлежат произведения перу одного автора или же над серией работал творческий коллектив писателей?  </a:t>
            </a:r>
            <a:endParaRPr lang="ru-RU" sz="1400" dirty="0"/>
          </a:p>
        </p:txBody>
      </p:sp>
      <p:sp>
        <p:nvSpPr>
          <p:cNvPr id="4" name="Прямоугольник 3"/>
          <p:cNvSpPr/>
          <p:nvPr/>
        </p:nvSpPr>
        <p:spPr>
          <a:xfrm>
            <a:off x="4283968" y="188640"/>
            <a:ext cx="4572000" cy="1200329"/>
          </a:xfrm>
          <a:prstGeom prst="rect">
            <a:avLst/>
          </a:prstGeom>
        </p:spPr>
        <p:txBody>
          <a:bodyPr wrap="square">
            <a:spAutoFit/>
          </a:bodyPr>
          <a:lstStyle/>
          <a:p>
            <a:r>
              <a:rPr lang="ru-RU" sz="1200" dirty="0"/>
              <a:t> 16+ </a:t>
            </a:r>
          </a:p>
          <a:p>
            <a:r>
              <a:rPr lang="ru-RU" sz="1200" dirty="0"/>
              <a:t>84(2Рос=Рус)6</a:t>
            </a:r>
          </a:p>
          <a:p>
            <a:r>
              <a:rPr lang="ru-RU" sz="1200" dirty="0"/>
              <a:t>А 69</a:t>
            </a:r>
          </a:p>
          <a:p>
            <a:r>
              <a:rPr lang="ru-RU" sz="1200" dirty="0"/>
              <a:t>АНОНИМYС. </a:t>
            </a:r>
          </a:p>
          <a:p>
            <a:r>
              <a:rPr lang="ru-RU" sz="1200" dirty="0"/>
              <a:t>Дело </a:t>
            </a:r>
            <a:r>
              <a:rPr lang="ru-RU" sz="1200" dirty="0" err="1"/>
              <a:t>Зили</a:t>
            </a:r>
            <a:r>
              <a:rPr lang="ru-RU" sz="1200" dirty="0"/>
              <a:t>-султана [Текст] : роман / АНОНИМYС. - Москва : АСТ : СОЮЗ, 2022. - 317, [2] с. - (АНОНИМYС). </a:t>
            </a:r>
          </a:p>
        </p:txBody>
      </p:sp>
    </p:spTree>
    <p:extLst>
      <p:ext uri="{BB962C8B-B14F-4D97-AF65-F5344CB8AC3E}">
        <p14:creationId xmlns:p14="http://schemas.microsoft.com/office/powerpoint/2010/main" val="2550825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726" y="548680"/>
            <a:ext cx="3617913" cy="5688632"/>
          </a:xfrm>
          <a:prstGeom prst="rect">
            <a:avLst/>
          </a:prstGeom>
        </p:spPr>
      </p:pic>
      <p:sp>
        <p:nvSpPr>
          <p:cNvPr id="3" name="Прямоугольник 2"/>
          <p:cNvSpPr/>
          <p:nvPr/>
        </p:nvSpPr>
        <p:spPr>
          <a:xfrm>
            <a:off x="4568620" y="1921592"/>
            <a:ext cx="3816424" cy="3539430"/>
          </a:xfrm>
          <a:prstGeom prst="rect">
            <a:avLst/>
          </a:prstGeom>
        </p:spPr>
        <p:txBody>
          <a:bodyPr wrap="square">
            <a:spAutoFit/>
          </a:bodyPr>
          <a:lstStyle/>
          <a:p>
            <a:pPr algn="ctr"/>
            <a:endParaRPr lang="ru-RU" sz="1600" dirty="0" smtClean="0"/>
          </a:p>
          <a:p>
            <a:pPr algn="ctr"/>
            <a:r>
              <a:rPr lang="ru-RU" sz="1600" dirty="0" smtClean="0"/>
              <a:t>«Анна Каренина» — наверное, самое загадочное произведение Льва Толстого. Почему оно до сих пор вызывает споры? Мы многого не знаем о суровых законах и парадоксальных нравах золотого девятнадцатого века. Павел </a:t>
            </a:r>
            <a:r>
              <a:rPr lang="ru-RU" sz="1600" dirty="0" err="1" smtClean="0"/>
              <a:t>Басинский</a:t>
            </a:r>
            <a:r>
              <a:rPr lang="ru-RU" sz="1600" dirty="0" smtClean="0"/>
              <a:t> исследует роман глазами любопытного и преданного читателя. Факты, собранные вместе, удивляют, обескураживают и дают объяснение многим странностям этой трагической истории любви.</a:t>
            </a:r>
          </a:p>
          <a:p>
            <a:pPr algn="ctr"/>
            <a:endParaRPr lang="ru-RU" sz="1600" dirty="0"/>
          </a:p>
        </p:txBody>
      </p:sp>
      <p:sp>
        <p:nvSpPr>
          <p:cNvPr id="4" name="Прямоугольник 3"/>
          <p:cNvSpPr/>
          <p:nvPr/>
        </p:nvSpPr>
        <p:spPr>
          <a:xfrm>
            <a:off x="4499992" y="209424"/>
            <a:ext cx="4427038" cy="1384995"/>
          </a:xfrm>
          <a:prstGeom prst="rect">
            <a:avLst/>
          </a:prstGeom>
        </p:spPr>
        <p:txBody>
          <a:bodyPr wrap="square">
            <a:spAutoFit/>
          </a:bodyPr>
          <a:lstStyle/>
          <a:p>
            <a:r>
              <a:rPr lang="ru-RU" sz="1200" dirty="0"/>
              <a:t> 16+ </a:t>
            </a:r>
          </a:p>
          <a:p>
            <a:r>
              <a:rPr lang="ru-RU" sz="1200" dirty="0"/>
              <a:t>83.3(2Рос=Рус)1</a:t>
            </a:r>
          </a:p>
          <a:p>
            <a:r>
              <a:rPr lang="ru-RU" sz="1200" dirty="0"/>
              <a:t>Б 27</a:t>
            </a:r>
          </a:p>
          <a:p>
            <a:r>
              <a:rPr lang="ru-RU" sz="1200" dirty="0" err="1"/>
              <a:t>Басинский</a:t>
            </a:r>
            <a:r>
              <a:rPr lang="ru-RU" sz="1200" dirty="0"/>
              <a:t>, Павел Валерьевич. </a:t>
            </a:r>
          </a:p>
          <a:p>
            <a:r>
              <a:rPr lang="ru-RU" sz="1200" dirty="0"/>
              <a:t>Подлинная история Анны Карениной [Текст] / Павел </a:t>
            </a:r>
            <a:r>
              <a:rPr lang="ru-RU" sz="1200" dirty="0" err="1"/>
              <a:t>Басинский</a:t>
            </a:r>
            <a:r>
              <a:rPr lang="ru-RU" sz="1200" dirty="0"/>
              <a:t>. - Москва : АСТ : Редакция Елены Шубиной, 2022. - 378, [1] с. : [12] л. фот. - (Толстой: новый взгляд). </a:t>
            </a:r>
          </a:p>
        </p:txBody>
      </p:sp>
    </p:spTree>
    <p:extLst>
      <p:ext uri="{BB962C8B-B14F-4D97-AF65-F5344CB8AC3E}">
        <p14:creationId xmlns:p14="http://schemas.microsoft.com/office/powerpoint/2010/main" val="294929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778" y="548680"/>
            <a:ext cx="3806856" cy="5760640"/>
          </a:xfrm>
          <a:prstGeom prst="rect">
            <a:avLst/>
          </a:prstGeom>
        </p:spPr>
      </p:pic>
      <p:sp>
        <p:nvSpPr>
          <p:cNvPr id="3" name="Прямоугольник 2"/>
          <p:cNvSpPr/>
          <p:nvPr/>
        </p:nvSpPr>
        <p:spPr>
          <a:xfrm>
            <a:off x="4593502" y="2276872"/>
            <a:ext cx="3672408" cy="3785652"/>
          </a:xfrm>
          <a:prstGeom prst="rect">
            <a:avLst/>
          </a:prstGeom>
        </p:spPr>
        <p:txBody>
          <a:bodyPr wrap="square">
            <a:spAutoFit/>
          </a:bodyPr>
          <a:lstStyle/>
          <a:p>
            <a:pPr algn="ctr"/>
            <a:r>
              <a:rPr lang="ru-RU" sz="1600" dirty="0" smtClean="0"/>
              <a:t>Почему в Древней Греции самым модным жанром была трагедия? Кто на самом деле написал «Смерть Артура»? Так ли коварен был Макиавелли? Почему Данте гулял по аду именно с Вергилием? Как погиб Франсуа Вийон? Кто был самым любимым литературным героем Льва Толстого? Кто на самом деле утопил Муму? В цикле книг, посвященном истории литературных шедевров, профессор Евгений Жаринов обращается к самым знаменитым героям книг и эпоса и самым ярким эпохам в жизни человечества. </a:t>
            </a:r>
            <a:endParaRPr lang="ru-RU" sz="1600" dirty="0"/>
          </a:p>
        </p:txBody>
      </p:sp>
      <p:sp>
        <p:nvSpPr>
          <p:cNvPr id="4" name="Прямоугольник 3"/>
          <p:cNvSpPr/>
          <p:nvPr/>
        </p:nvSpPr>
        <p:spPr>
          <a:xfrm>
            <a:off x="4593502" y="548680"/>
            <a:ext cx="4392488" cy="1200329"/>
          </a:xfrm>
          <a:prstGeom prst="rect">
            <a:avLst/>
          </a:prstGeom>
        </p:spPr>
        <p:txBody>
          <a:bodyPr wrap="square">
            <a:spAutoFit/>
          </a:bodyPr>
          <a:lstStyle/>
          <a:p>
            <a:r>
              <a:rPr lang="ru-RU" sz="1200" dirty="0"/>
              <a:t>83.3(0)</a:t>
            </a:r>
          </a:p>
          <a:p>
            <a:r>
              <a:rPr lang="ru-RU" sz="1200" dirty="0"/>
              <a:t>Ж 34</a:t>
            </a:r>
          </a:p>
          <a:p>
            <a:r>
              <a:rPr lang="ru-RU" sz="1200" dirty="0"/>
              <a:t>Жаринов, Евгений Викторович. </a:t>
            </a:r>
          </a:p>
          <a:p>
            <a:r>
              <a:rPr lang="ru-RU" sz="1200" dirty="0"/>
              <a:t>Великие личности и эпохи через литературу [Текст] : научно-популярная литература / Евгений Жаринов. - Москва : АСТ, 2022. - 479, [1] с. - (Классика лекций). </a:t>
            </a:r>
          </a:p>
        </p:txBody>
      </p:sp>
    </p:spTree>
    <p:extLst>
      <p:ext uri="{BB962C8B-B14F-4D97-AF65-F5344CB8AC3E}">
        <p14:creationId xmlns:p14="http://schemas.microsoft.com/office/powerpoint/2010/main" val="187625597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2080</Words>
  <Application>Microsoft Office PowerPoint</Application>
  <PresentationFormat>Экран (4:3)</PresentationFormat>
  <Paragraphs>225</Paragraphs>
  <Slides>37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Читатель</dc:creator>
  <cp:lastModifiedBy>Читатель</cp:lastModifiedBy>
  <cp:revision>55</cp:revision>
  <dcterms:created xsi:type="dcterms:W3CDTF">2022-07-25T14:19:02Z</dcterms:created>
  <dcterms:modified xsi:type="dcterms:W3CDTF">2022-08-25T06:54:07Z</dcterms:modified>
</cp:coreProperties>
</file>