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57" r:id="rId5"/>
    <p:sldId id="258" r:id="rId6"/>
    <p:sldId id="259" r:id="rId7"/>
    <p:sldId id="260" r:id="rId8"/>
    <p:sldId id="261" r:id="rId9"/>
    <p:sldId id="262" r:id="rId10"/>
    <p:sldId id="275" r:id="rId11"/>
    <p:sldId id="276" r:id="rId12"/>
    <p:sldId id="281" r:id="rId13"/>
    <p:sldId id="263" r:id="rId14"/>
    <p:sldId id="264" r:id="rId15"/>
    <p:sldId id="273" r:id="rId16"/>
    <p:sldId id="267" r:id="rId17"/>
    <p:sldId id="268" r:id="rId18"/>
    <p:sldId id="287" r:id="rId19"/>
    <p:sldId id="269" r:id="rId20"/>
    <p:sldId id="270" r:id="rId21"/>
    <p:sldId id="286" r:id="rId22"/>
    <p:sldId id="271" r:id="rId23"/>
    <p:sldId id="272" r:id="rId24"/>
    <p:sldId id="274" r:id="rId25"/>
    <p:sldId id="277" r:id="rId26"/>
    <p:sldId id="278" r:id="rId27"/>
    <p:sldId id="279" r:id="rId28"/>
    <p:sldId id="280" r:id="rId29"/>
    <p:sldId id="282" r:id="rId30"/>
    <p:sldId id="283" r:id="rId31"/>
    <p:sldId id="284" r:id="rId32"/>
    <p:sldId id="285"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C04"/>
    <a:srgbClr val="3C94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285860"/>
            <a:ext cx="7772400" cy="1470025"/>
          </a:xfrm>
        </p:spPr>
        <p:txBody>
          <a:bodyPr/>
          <a:lstStyle>
            <a:lvl1pPr>
              <a:defRPr>
                <a:solidFill>
                  <a:srgbClr val="EF2D69"/>
                </a:solidFill>
                <a:effectLst>
                  <a:outerShdw blurRad="38100" dist="38100" dir="2700000" algn="tl">
                    <a:srgbClr val="000000">
                      <a:alpha val="43137"/>
                    </a:srgbClr>
                  </a:outerShdw>
                </a:effectLst>
                <a:latin typeface="Segoe Print" pitchFamily="2" charset="0"/>
              </a:defRPr>
            </a:lvl1pPr>
          </a:lstStyle>
          <a:p>
            <a:r>
              <a:rPr lang="ru-RU" smtClean="0"/>
              <a:t>Образец заголовка</a:t>
            </a:r>
            <a:endParaRPr lang="ru-RU" dirty="0"/>
          </a:p>
        </p:txBody>
      </p:sp>
      <p:sp>
        <p:nvSpPr>
          <p:cNvPr id="3" name="Subtitle 2"/>
          <p:cNvSpPr>
            <a:spLocks noGrp="1"/>
          </p:cNvSpPr>
          <p:nvPr>
            <p:ph type="subTitle" idx="1"/>
          </p:nvPr>
        </p:nvSpPr>
        <p:spPr>
          <a:xfrm>
            <a:off x="1357290" y="2857496"/>
            <a:ext cx="6400800" cy="1752600"/>
          </a:xfrm>
        </p:spPr>
        <p:txBody>
          <a:bodyPr/>
          <a:lstStyle>
            <a:lvl1pPr marL="0" indent="0" algn="ctr">
              <a:buNone/>
              <a:defRPr>
                <a:solidFill>
                  <a:schemeClr val="bg1">
                    <a:lumMod val="65000"/>
                  </a:schemeClr>
                </a:solidFill>
                <a:latin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00394364-7244-4524-8D90-4E26DAFAD086}" type="datetimeFigureOut">
              <a:rPr lang="ru-RU" smtClean="0"/>
              <a:pPr/>
              <a:t>24.05.2017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469D8-0EDC-4C74-A3B9-FD2497E490A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00394364-7244-4524-8D90-4E26DAFAD086}" type="datetimeFigureOut">
              <a:rPr lang="ru-RU" smtClean="0"/>
              <a:pPr/>
              <a:t>24.05.2017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0469D8-0EDC-4C74-A3B9-FD2497E490A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00394364-7244-4524-8D90-4E26DAFAD086}" type="datetimeFigureOut">
              <a:rPr lang="ru-RU" smtClean="0"/>
              <a:pPr/>
              <a:t>24.05.2017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0469D8-0EDC-4C74-A3B9-FD2497E490A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00394364-7244-4524-8D90-4E26DAFAD086}" type="datetimeFigureOut">
              <a:rPr lang="ru-RU" smtClean="0"/>
              <a:pPr/>
              <a:t>24.05.2017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0469D8-0EDC-4C74-A3B9-FD2497E490A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94364-7244-4524-8D90-4E26DAFAD086}" type="datetimeFigureOut">
              <a:rPr lang="ru-RU" smtClean="0"/>
              <a:pPr/>
              <a:t>24.05.2017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0469D8-0EDC-4C74-A3B9-FD2497E490A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0394364-7244-4524-8D90-4E26DAFAD086}" type="datetimeFigureOut">
              <a:rPr lang="ru-RU" smtClean="0"/>
              <a:pPr/>
              <a:t>24.05.2017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0469D8-0EDC-4C74-A3B9-FD2497E490A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0394364-7244-4524-8D90-4E26DAFAD086}" type="datetimeFigureOut">
              <a:rPr lang="ru-RU" smtClean="0"/>
              <a:pPr/>
              <a:t>24.05.2017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0469D8-0EDC-4C74-A3B9-FD2497E490A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00394364-7244-4524-8D90-4E26DAFAD086}" type="datetimeFigureOut">
              <a:rPr lang="ru-RU" smtClean="0"/>
              <a:pPr/>
              <a:t>24.05.2017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469D8-0EDC-4C74-A3B9-FD2497E490A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70000"/>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94364-7244-4524-8D90-4E26DAFAD086}" type="datetimeFigureOut">
              <a:rPr lang="ru-RU" smtClean="0"/>
              <a:pPr/>
              <a:t>24.05.2017</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469D8-0EDC-4C74-A3B9-FD2497E490A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000" u="sng" kern="1200">
          <a:solidFill>
            <a:srgbClr val="EF2D69"/>
          </a:solidFill>
          <a:effectLst>
            <a:outerShdw blurRad="38100" dist="38100" dir="2700000" algn="tl">
              <a:srgbClr val="000000">
                <a:alpha val="43137"/>
              </a:srgbClr>
            </a:outerShdw>
          </a:effectLst>
          <a:latin typeface="Segoe Print"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20000"/>
              <a:lumOff val="80000"/>
            </a:schemeClr>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2">
              <a:lumMod val="20000"/>
              <a:lumOff val="80000"/>
            </a:schemeClr>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2">
              <a:lumMod val="20000"/>
              <a:lumOff val="80000"/>
            </a:schemeClr>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2">
              <a:lumMod val="20000"/>
              <a:lumOff val="80000"/>
            </a:schemeClr>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2">
              <a:lumMod val="20000"/>
              <a:lumOff val="80000"/>
            </a:schemeClr>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D:\Docs\&#1055;&#1088;&#1077;&#1079;&#1077;&#1085;&#1090;&#1072;&#1094;&#1080;&#1080;\Peter%20Gundry%20-%20Elven%20Celtic%20.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92%D0%BE%D0%B7%D1%80%D0%B0%D1%81%D1%82" TargetMode="External"/><Relationship Id="rId2" Type="http://schemas.openxmlformats.org/officeDocument/2006/relationships/audio" Target="NULL"/><Relationship Id="rId1" Type="http://schemas.openxmlformats.org/officeDocument/2006/relationships/slideLayout" Target="../slideLayouts/slideLayout2.xml"/><Relationship Id="rId6" Type="http://schemas.openxmlformats.org/officeDocument/2006/relationships/hyperlink" Target="https://ru.wikipedia.org/wiki/%D0%92%D0%B7%D1%80%D0%BE%D1%81%D0%BB%D0%BE%D1%81%D1%82%D1%8C" TargetMode="External"/><Relationship Id="rId5" Type="http://schemas.openxmlformats.org/officeDocument/2006/relationships/hyperlink" Target="https://ru.wikipedia.org/wiki/%D0%AE%D0%BD%D0%BE%D1%81%D1%82%D1%8C" TargetMode="External"/><Relationship Id="rId4" Type="http://schemas.openxmlformats.org/officeDocument/2006/relationships/hyperlink" Target="https://ru.wikipedia.org/wiki/%D0%94%D0%B5%D1%82%D1%81%D1%82%D0%B2%D0%B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u.wikipedia.org/wiki/%D0%A4%D1%8D%D0%BD%D1%82%D0%B5%D0%B7%D0%B8"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s://ru.wikipedia.org/wiki/%D0%9A%D1%80%D0%B8%D0%BC%D0%B8%D0%BD%D0%B0%D0%BB%D1%8C%D0%BD%D1%8B%D0%B9_%D1%80%D0%BE%D0%BC%D0%B0%D0%BD_(%D0%B6%D0%B0%D0%BD%D1%80)" TargetMode="External"/><Relationship Id="rId4" Type="http://schemas.openxmlformats.org/officeDocument/2006/relationships/hyperlink" Target="https://ru.wikipedia.org/wiki/%D0%9D%D0%B0%D1%83%D1%87%D0%BD%D0%B0%D1%8F_%D1%84%D0%B0%D0%BD%D1%82%D0%B0%D1%81%D1%82%D0%B8%D0%BA%D0%B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ru.wikipedia.org/w/index.php?title=%D0%9A%D0%BE%D0%BC%D0%B8%D0%BA%D1%81%D1%8B_%D0%A1%D0%A8%D0%90&amp;action=edit&amp;redlink=1"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ru.wikipedia.org/wiki/%D0%9E%D0%BA%D0%BA%D1%83%D0%BB%D1%8C%D1%82%D0%B8%D0%B7%D0%B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857232"/>
            <a:ext cx="8215370" cy="4714908"/>
          </a:xfrm>
        </p:spPr>
        <p:txBody>
          <a:bodyPr>
            <a:normAutofit/>
          </a:bodyPr>
          <a:lstStyle/>
          <a:p>
            <a:r>
              <a:rPr lang="ru-RU" b="1" i="1" dirty="0" smtClean="0">
                <a:solidFill>
                  <a:srgbClr val="80CC04"/>
                </a:solidFill>
                <a:latin typeface="Segoe UI" pitchFamily="34" charset="0"/>
                <a:cs typeface="Segoe UI" pitchFamily="34" charset="0"/>
              </a:rPr>
              <a:t>Новинки подростковой литературы, или Что бы мне почитать.</a:t>
            </a:r>
            <a:endParaRPr lang="ru-RU" b="1" i="1" dirty="0">
              <a:solidFill>
                <a:srgbClr val="80CC04"/>
              </a:solidFill>
              <a:latin typeface="Segoe UI" pitchFamily="34" charset="0"/>
              <a:cs typeface="Segoe UI" pitchFamily="34" charset="0"/>
            </a:endParaRPr>
          </a:p>
        </p:txBody>
      </p:sp>
      <p:pic>
        <p:nvPicPr>
          <p:cNvPr id="5" name="Peter Gundry - Elven Celtic .mp3">
            <a:hlinkClick r:id="" action="ppaction://media"/>
          </p:cNvPr>
          <p:cNvPicPr>
            <a:picLocks noRot="1" noChangeAspect="1"/>
          </p:cNvPicPr>
          <p:nvPr>
            <a:audioFile r:link="rId1"/>
          </p:nvPr>
        </p:nvPicPr>
        <p:blipFill>
          <a:blip r:embed="rId4"/>
          <a:stretch>
            <a:fillRect/>
          </a:stretch>
        </p:blipFill>
        <p:spPr>
          <a:xfrm>
            <a:off x="1428728" y="635795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Вересковые сказки</a:t>
            </a:r>
            <a:endParaRPr lang="ru-RU" dirty="0">
              <a:solidFill>
                <a:srgbClr val="FF0000"/>
              </a:solidFill>
            </a:endParaRPr>
          </a:p>
        </p:txBody>
      </p:sp>
      <p:sp>
        <p:nvSpPr>
          <p:cNvPr id="3" name="Содержимое 2"/>
          <p:cNvSpPr>
            <a:spLocks noGrp="1"/>
          </p:cNvSpPr>
          <p:nvPr>
            <p:ph idx="1"/>
          </p:nvPr>
        </p:nvSpPr>
        <p:spPr>
          <a:xfrm>
            <a:off x="3857620" y="1285860"/>
            <a:ext cx="4572032" cy="6000792"/>
          </a:xfrm>
        </p:spPr>
        <p:txBody>
          <a:bodyPr>
            <a:normAutofit fontScale="47500" lnSpcReduction="20000"/>
          </a:bodyPr>
          <a:lstStyle/>
          <a:p>
            <a:pPr>
              <a:buNone/>
            </a:pPr>
            <a:r>
              <a:rPr lang="ru-RU" dirty="0" smtClean="0"/>
              <a:t>       </a:t>
            </a:r>
            <a:r>
              <a:rPr lang="ru-RU" b="1" i="1" dirty="0" smtClean="0">
                <a:solidFill>
                  <a:schemeClr val="tx1"/>
                </a:solidFill>
              </a:rPr>
              <a:t>Добро пожаловать в мир сказок, где в бескрайних вересковых пустошах гуляет Северный Ветер, среди замшелых лесных камней притаились тролли, а деревья беседуют на древнем языке Тишины...</a:t>
            </a:r>
            <a:br>
              <a:rPr lang="ru-RU" b="1" i="1" dirty="0" smtClean="0">
                <a:solidFill>
                  <a:schemeClr val="tx1"/>
                </a:solidFill>
              </a:rPr>
            </a:br>
            <a:r>
              <a:rPr lang="ru-RU" b="1" i="1" dirty="0" smtClean="0">
                <a:solidFill>
                  <a:schemeClr val="tx1"/>
                </a:solidFill>
              </a:rPr>
              <a:t>Здесь старые полуразрушенные замки соседствуют с уютными маленькими городками, чудеса с реальностью, а Добро со Злом... </a:t>
            </a:r>
            <a:br>
              <a:rPr lang="ru-RU" b="1" i="1" dirty="0" smtClean="0">
                <a:solidFill>
                  <a:schemeClr val="tx1"/>
                </a:solidFill>
              </a:rPr>
            </a:br>
            <a:r>
              <a:rPr lang="ru-RU" b="1" i="1" dirty="0" smtClean="0">
                <a:solidFill>
                  <a:schemeClr val="tx1"/>
                </a:solidFill>
              </a:rPr>
              <a:t>Если вам до дрожи в сердце не хватает мира, где волшебство неуловимо, но отчетливо выдает свое присутствие, где еще слышен звон мечей и свист стрел, если вам хочется блуждать в зеленом сумраке лесных чащоб, подниматься на самые вершины заледеневших гор и, конечно же, бродить в сиреневых от вереска пустошах, то я приглашаю вас!</a:t>
            </a:r>
          </a:p>
          <a:p>
            <a:pPr>
              <a:buNone/>
            </a:pPr>
            <a:r>
              <a:rPr lang="ru-RU" b="1" i="1" dirty="0" smtClean="0">
                <a:solidFill>
                  <a:schemeClr val="tx1"/>
                </a:solidFill>
              </a:rPr>
              <a:t>      Философские сказки близки к старинным приданиям, переносят в волшебные миры, где истории создаются из самых простых вещей.</a:t>
            </a:r>
            <a:endParaRPr lang="ru-RU" b="1" i="1" dirty="0">
              <a:solidFill>
                <a:schemeClr val="tx1"/>
              </a:solidFill>
            </a:endParaRPr>
          </a:p>
        </p:txBody>
      </p:sp>
      <p:pic>
        <p:nvPicPr>
          <p:cNvPr id="4" name="Рисунок 3" descr="1.jpg"/>
          <p:cNvPicPr>
            <a:picLocks noChangeAspect="1"/>
          </p:cNvPicPr>
          <p:nvPr/>
        </p:nvPicPr>
        <p:blipFill>
          <a:blip r:embed="rId2"/>
          <a:stretch>
            <a:fillRect/>
          </a:stretch>
        </p:blipFill>
        <p:spPr>
          <a:xfrm>
            <a:off x="642910" y="1214422"/>
            <a:ext cx="3326152" cy="5039625"/>
          </a:xfrm>
          <a:prstGeom prst="rect">
            <a:avLst/>
          </a:prstGeom>
        </p:spPr>
      </p:pic>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Сказки о странных</a:t>
            </a:r>
            <a:endParaRPr lang="ru-RU" sz="3600" dirty="0">
              <a:solidFill>
                <a:srgbClr val="FF0000"/>
              </a:solidFill>
            </a:endParaRPr>
          </a:p>
        </p:txBody>
      </p:sp>
      <p:sp>
        <p:nvSpPr>
          <p:cNvPr id="3" name="Содержимое 2"/>
          <p:cNvSpPr>
            <a:spLocks noGrp="1"/>
          </p:cNvSpPr>
          <p:nvPr>
            <p:ph idx="1"/>
          </p:nvPr>
        </p:nvSpPr>
        <p:spPr>
          <a:xfrm>
            <a:off x="3929058" y="1214422"/>
            <a:ext cx="4786346" cy="5429288"/>
          </a:xfrm>
        </p:spPr>
        <p:txBody>
          <a:bodyPr>
            <a:normAutofit fontScale="47500" lnSpcReduction="20000"/>
          </a:bodyPr>
          <a:lstStyle/>
          <a:p>
            <a:pPr>
              <a:buNone/>
            </a:pPr>
            <a:r>
              <a:rPr lang="ru-RU" dirty="0" smtClean="0"/>
              <a:t>      </a:t>
            </a:r>
            <a:r>
              <a:rPr lang="ru-RU" dirty="0" smtClean="0"/>
              <a:t> </a:t>
            </a:r>
            <a:r>
              <a:rPr lang="ru-RU" b="1" i="1" dirty="0" smtClean="0">
                <a:solidFill>
                  <a:schemeClr val="tx1"/>
                </a:solidFill>
              </a:rPr>
              <a:t>Вниманию </a:t>
            </a:r>
            <a:r>
              <a:rPr lang="ru-RU" b="1" i="1" dirty="0" smtClean="0">
                <a:solidFill>
                  <a:schemeClr val="tx1"/>
                </a:solidFill>
              </a:rPr>
              <a:t>читателя предлагается сборник легенд, составленный и отредактированный </a:t>
            </a:r>
            <a:r>
              <a:rPr lang="ru-RU" b="1" i="1" dirty="0" err="1" smtClean="0">
                <a:solidFill>
                  <a:schemeClr val="tx1"/>
                </a:solidFill>
              </a:rPr>
              <a:t>Миллардом</a:t>
            </a:r>
            <a:r>
              <a:rPr lang="ru-RU" b="1" i="1" dirty="0" smtClean="0">
                <a:solidFill>
                  <a:schemeClr val="tx1"/>
                </a:solidFill>
              </a:rPr>
              <a:t> </a:t>
            </a:r>
            <a:r>
              <a:rPr lang="ru-RU" b="1" i="1" dirty="0" err="1" smtClean="0">
                <a:solidFill>
                  <a:schemeClr val="tx1"/>
                </a:solidFill>
              </a:rPr>
              <a:t>Наллингсом</a:t>
            </a:r>
            <a:r>
              <a:rPr lang="ru-RU" b="1" i="1" dirty="0" smtClean="0">
                <a:solidFill>
                  <a:schemeClr val="tx1"/>
                </a:solidFill>
              </a:rPr>
              <a:t>, который в прошлом был одним из воспитанников Дома странных детей мисс Сапсан, а ныне — известный ученый, окончивший заочно двадцать факультетов. В сборник вошло несколько необычных, но занимательных и поучительных историй: о прекрасной принцессе, которая не может выйти замуж из-за того, что у нее раздвоенный язык и чешуя на спине; об </a:t>
            </a:r>
            <a:r>
              <a:rPr lang="ru-RU" b="1" i="1" dirty="0" err="1" smtClean="0">
                <a:solidFill>
                  <a:schemeClr val="tx1"/>
                </a:solidFill>
              </a:rPr>
              <a:t>имбрине</a:t>
            </a:r>
            <a:r>
              <a:rPr lang="ru-RU" b="1" i="1" dirty="0" smtClean="0">
                <a:solidFill>
                  <a:schemeClr val="tx1"/>
                </a:solidFill>
              </a:rPr>
              <a:t> </a:t>
            </a:r>
            <a:r>
              <a:rPr lang="ru-RU" b="1" i="1" dirty="0" err="1" smtClean="0">
                <a:solidFill>
                  <a:schemeClr val="tx1"/>
                </a:solidFill>
              </a:rPr>
              <a:t>Имиини</a:t>
            </a:r>
            <a:r>
              <a:rPr lang="ru-RU" b="1" i="1" dirty="0" smtClean="0">
                <a:solidFill>
                  <a:schemeClr val="tx1"/>
                </a:solidFill>
              </a:rPr>
              <a:t>, научившейся делать временные петли; о женщине, которая дружбу с привидениями предпочитала обществу живых людей; о мальчике, умевшем управлять морем и поплатившимся за это; о девочке, которая избавляла людей от кошмарных сновидений, не догадываясь о последствиях такого вмешательства; о голубях, объявивших войну лондонцам, когда те посмели посягнуть на их территорию… Эти легенды совершенно не похожи друг на друга, их объединяет лишь одно: все они повествуют о странных людях…</a:t>
            </a:r>
            <a:endParaRPr lang="ru-RU" b="1" i="1" dirty="0">
              <a:solidFill>
                <a:schemeClr val="tx1"/>
              </a:solidFill>
            </a:endParaRPr>
          </a:p>
        </p:txBody>
      </p:sp>
      <p:pic>
        <p:nvPicPr>
          <p:cNvPr id="4" name="Рисунок 3" descr="7.jpg"/>
          <p:cNvPicPr>
            <a:picLocks noChangeAspect="1"/>
          </p:cNvPicPr>
          <p:nvPr/>
        </p:nvPicPr>
        <p:blipFill>
          <a:blip r:embed="rId2"/>
          <a:stretch>
            <a:fillRect/>
          </a:stretch>
        </p:blipFill>
        <p:spPr>
          <a:xfrm>
            <a:off x="714348" y="1214422"/>
            <a:ext cx="3063262" cy="4786346"/>
          </a:xfrm>
          <a:prstGeom prst="rect">
            <a:avLst/>
          </a:prstGeom>
        </p:spPr>
      </p:pic>
    </p:spTree>
  </p:cSld>
  <p:clrMapOvr>
    <a:masterClrMapping/>
  </p:clrMapOvr>
  <p:transition spd="slow">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«Я» значит «Ястреб»</a:t>
            </a:r>
            <a:endParaRPr lang="ru-RU" sz="3600" dirty="0">
              <a:solidFill>
                <a:srgbClr val="FF0000"/>
              </a:solidFill>
            </a:endParaRPr>
          </a:p>
        </p:txBody>
      </p:sp>
      <p:sp>
        <p:nvSpPr>
          <p:cNvPr id="3" name="Содержимое 2"/>
          <p:cNvSpPr>
            <a:spLocks noGrp="1"/>
          </p:cNvSpPr>
          <p:nvPr>
            <p:ph idx="1"/>
          </p:nvPr>
        </p:nvSpPr>
        <p:spPr>
          <a:xfrm>
            <a:off x="3571868" y="1285860"/>
            <a:ext cx="5114932" cy="5286412"/>
          </a:xfrm>
        </p:spPr>
        <p:txBody>
          <a:bodyPr>
            <a:normAutofit fontScale="70000" lnSpcReduction="20000"/>
          </a:bodyPr>
          <a:lstStyle/>
          <a:p>
            <a:pPr>
              <a:buNone/>
            </a:pPr>
            <a:r>
              <a:rPr lang="ru-RU" dirty="0" smtClean="0"/>
              <a:t>    </a:t>
            </a:r>
            <a:r>
              <a:rPr lang="ru-RU" b="1" i="1" dirty="0" smtClean="0">
                <a:solidFill>
                  <a:schemeClr val="tx1"/>
                </a:solidFill>
              </a:rPr>
              <a:t>Смерть любимого отца расколола жизнь </a:t>
            </a:r>
            <a:r>
              <a:rPr lang="ru-RU" b="1" i="1" dirty="0" err="1" smtClean="0">
                <a:solidFill>
                  <a:schemeClr val="tx1"/>
                </a:solidFill>
              </a:rPr>
              <a:t>Хелен</a:t>
            </a:r>
            <a:r>
              <a:rPr lang="ru-RU" b="1" i="1" dirty="0" smtClean="0">
                <a:solidFill>
                  <a:schemeClr val="tx1"/>
                </a:solidFill>
              </a:rPr>
              <a:t> на «до» и «после», однако она нашла необычный способ справиться с горем: завела себе нового питомца, ястреба-тетеревятника по имени </a:t>
            </a:r>
            <a:r>
              <a:rPr lang="ru-RU" b="1" i="1" dirty="0" err="1" smtClean="0">
                <a:solidFill>
                  <a:schemeClr val="tx1"/>
                </a:solidFill>
              </a:rPr>
              <a:t>Мэйбл</a:t>
            </a:r>
            <a:r>
              <a:rPr lang="ru-RU" b="1" i="1" dirty="0" smtClean="0">
                <a:solidFill>
                  <a:schemeClr val="tx1"/>
                </a:solidFill>
              </a:rPr>
              <a:t>. Страдающая от горечи утраты женщина и крылатая хищница — казалось бы, что общего может быть между ними? Однако с каждым днем они все крепче привязываются друг к другу и все глубже постигают красоту окружающего мира и непреходящее очарование бытия.</a:t>
            </a:r>
            <a:endParaRPr lang="ru-RU" b="1" i="1" dirty="0">
              <a:solidFill>
                <a:schemeClr val="tx1"/>
              </a:solidFill>
            </a:endParaRPr>
          </a:p>
        </p:txBody>
      </p:sp>
      <p:pic>
        <p:nvPicPr>
          <p:cNvPr id="4" name="Рисунок 3" descr="8.png"/>
          <p:cNvPicPr>
            <a:picLocks noChangeAspect="1"/>
          </p:cNvPicPr>
          <p:nvPr/>
        </p:nvPicPr>
        <p:blipFill>
          <a:blip r:embed="rId2"/>
          <a:stretch>
            <a:fillRect/>
          </a:stretch>
        </p:blipFill>
        <p:spPr>
          <a:xfrm>
            <a:off x="357158" y="1285860"/>
            <a:ext cx="3650482" cy="5000660"/>
          </a:xfrm>
          <a:prstGeom prst="rect">
            <a:avLst/>
          </a:prstGeom>
        </p:spPr>
      </p:pic>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15370" cy="6143668"/>
          </a:xfrm>
        </p:spPr>
        <p:txBody>
          <a:bodyPr>
            <a:normAutofit fontScale="85000" lnSpcReduction="10000"/>
          </a:bodyPr>
          <a:lstStyle/>
          <a:p>
            <a:pPr>
              <a:buNone/>
            </a:pPr>
            <a:r>
              <a:rPr lang="ru-RU" sz="2000" b="1" dirty="0" smtClean="0">
                <a:solidFill>
                  <a:srgbClr val="FFC000"/>
                </a:solidFill>
              </a:rPr>
              <a:t>    </a:t>
            </a:r>
            <a:r>
              <a:rPr lang="ru-RU" sz="2000" b="1" u="sng" dirty="0" smtClean="0">
                <a:solidFill>
                  <a:srgbClr val="FFC000"/>
                </a:solidFill>
              </a:rPr>
              <a:t>Справка</a:t>
            </a:r>
          </a:p>
          <a:p>
            <a:pPr>
              <a:buNone/>
            </a:pPr>
            <a:r>
              <a:rPr lang="ru-RU" sz="2000" dirty="0" smtClean="0"/>
              <a:t>      </a:t>
            </a:r>
            <a:r>
              <a:rPr lang="ru-RU" sz="2000" b="1" i="1" dirty="0" smtClean="0">
                <a:solidFill>
                  <a:schemeClr val="tx1"/>
                </a:solidFill>
              </a:rPr>
              <a:t>Большинство из нас, оказавшись в обществе, где мы незнакомы практически ни с кем, испытывает определенный дискомфорт. Кто-то страдает от стеснения, страха и чувства неполноценности и т.п. Подобные состояния обусловлены нашими личными психологическими и психическими проблемами. Многие, обнаружив у себя подобные проявления, обращаются за помощью к психологам и психотерапевтам, благодаря которым учатся контролировать негативные реакции или даже полностью избавляться от них. Однако есть люди, решающие подобные проблемы совершенно иначе: </a:t>
            </a:r>
            <a:r>
              <a:rPr lang="ru-RU" sz="2000" b="1" i="1" dirty="0" err="1" smtClean="0">
                <a:solidFill>
                  <a:schemeClr val="tx1"/>
                </a:solidFill>
              </a:rPr>
              <a:t>хикикомори</a:t>
            </a:r>
            <a:r>
              <a:rPr lang="ru-RU" sz="2000" b="1" i="1" dirty="0" smtClean="0">
                <a:solidFill>
                  <a:schemeClr val="tx1"/>
                </a:solidFill>
              </a:rPr>
              <a:t> — это отшельники в современном обществе. Они разрывают все социальные контакты в реальном мире и полностью уходят в себя или виртуальную реальность. В переводе с японского языка </a:t>
            </a:r>
            <a:r>
              <a:rPr lang="ru-RU" sz="2000" b="1" i="1" dirty="0" err="1" smtClean="0">
                <a:solidFill>
                  <a:schemeClr val="tx1"/>
                </a:solidFill>
              </a:rPr>
              <a:t>хикикомори</a:t>
            </a:r>
            <a:r>
              <a:rPr lang="ru-RU" sz="2000" b="1" i="1" dirty="0" smtClean="0">
                <a:solidFill>
                  <a:schemeClr val="tx1"/>
                </a:solidFill>
              </a:rPr>
              <a:t> – это "отрываться", "устраняться", "отходить", "оказываться в заключении", но в последнее время все чаще под ним понимают острую социальную самоизоляцию, в которую добровольно отправляются подростки по всему миру. Причин, по которым молодежь разрывает всяческие личные и социальные контакты, существует множество. Осознавая собственную непохожесть и то, что не могут преодолеть свои проблемы,  они ненавидят себя и собственное окружение. В некоторых случаях гнев и агрессия направляются не только на самого себя, но и на родителей и окружающих.</a:t>
            </a:r>
          </a:p>
          <a:p>
            <a:pPr>
              <a:buNone/>
            </a:pPr>
            <a:r>
              <a:rPr lang="ru-RU" sz="2000" b="1" i="1" dirty="0" smtClean="0">
                <a:solidFill>
                  <a:schemeClr val="tx1"/>
                </a:solidFill>
              </a:rPr>
              <a:t>      Более подробно разобраться с этой проблемой нам и поможет следующая книга.</a:t>
            </a:r>
          </a:p>
          <a:p>
            <a:pPr>
              <a:buNone/>
            </a:pPr>
            <a:endParaRPr lang="ru-RU" sz="2000" b="1" u="sng" dirty="0" smtClean="0">
              <a:solidFill>
                <a:srgbClr val="FFC000"/>
              </a:solidFill>
            </a:endParaRPr>
          </a:p>
        </p:txBody>
      </p:sp>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smtClean="0">
                <a:solidFill>
                  <a:srgbClr val="FF0000"/>
                </a:solidFill>
              </a:rPr>
              <a:t>Хикикомори</a:t>
            </a:r>
            <a:endParaRPr lang="ru-RU" sz="3600" dirty="0">
              <a:solidFill>
                <a:srgbClr val="FF0000"/>
              </a:solidFill>
            </a:endParaRPr>
          </a:p>
        </p:txBody>
      </p:sp>
      <p:sp>
        <p:nvSpPr>
          <p:cNvPr id="3" name="Содержимое 2"/>
          <p:cNvSpPr>
            <a:spLocks noGrp="1"/>
          </p:cNvSpPr>
          <p:nvPr>
            <p:ph idx="1"/>
          </p:nvPr>
        </p:nvSpPr>
        <p:spPr>
          <a:xfrm>
            <a:off x="3500430" y="1214422"/>
            <a:ext cx="5400684" cy="5500702"/>
          </a:xfrm>
        </p:spPr>
        <p:txBody>
          <a:bodyPr>
            <a:normAutofit fontScale="62500" lnSpcReduction="20000"/>
          </a:bodyPr>
          <a:lstStyle/>
          <a:p>
            <a:pPr>
              <a:buNone/>
            </a:pPr>
            <a:r>
              <a:rPr lang="ru-RU" dirty="0" smtClean="0"/>
              <a:t>    </a:t>
            </a:r>
            <a:r>
              <a:rPr lang="ru-RU" dirty="0" smtClean="0"/>
              <a:t> </a:t>
            </a:r>
            <a:r>
              <a:rPr lang="ru-RU" b="1" i="1" dirty="0" smtClean="0">
                <a:solidFill>
                  <a:schemeClr val="tx1"/>
                </a:solidFill>
              </a:rPr>
              <a:t>Роман </a:t>
            </a:r>
            <a:r>
              <a:rPr lang="ru-RU" b="1" i="1" dirty="0" err="1" smtClean="0">
                <a:solidFill>
                  <a:schemeClr val="tx1"/>
                </a:solidFill>
              </a:rPr>
              <a:t>Кевина</a:t>
            </a:r>
            <a:r>
              <a:rPr lang="ru-RU" b="1" i="1" dirty="0" smtClean="0">
                <a:solidFill>
                  <a:schemeClr val="tx1"/>
                </a:solidFill>
              </a:rPr>
              <a:t> Куна – это попытка проанализировать психологию </a:t>
            </a:r>
            <a:r>
              <a:rPr lang="ru-RU" b="1" i="1" dirty="0" err="1" smtClean="0">
                <a:solidFill>
                  <a:schemeClr val="tx1"/>
                </a:solidFill>
              </a:rPr>
              <a:t>хикикомори</a:t>
            </a:r>
            <a:r>
              <a:rPr lang="ru-RU" b="1" i="1" dirty="0" smtClean="0">
                <a:solidFill>
                  <a:schemeClr val="tx1"/>
                </a:solidFill>
              </a:rPr>
              <a:t> – людей, в том числе и подростков, отказывающихся от живого общения и стремящихся к уединению. У Тиля была обычная, знакомая каждому жизнь: дом, школа, родители. Он плыл по течению, пока однажды оно не выкинуло его на камни. И что-то сломалось в сознании Тиля, изменилось навсегда. Он отвернулся от семьи и внешнего мира, заперся в своей комнате. Парень решил создать свой мир – </a:t>
            </a:r>
            <a:r>
              <a:rPr lang="ru-RU" b="1" i="1" dirty="0" err="1" smtClean="0">
                <a:solidFill>
                  <a:schemeClr val="tx1"/>
                </a:solidFill>
              </a:rPr>
              <a:t>мир</a:t>
            </a:r>
            <a:r>
              <a:rPr lang="ru-RU" b="1" i="1" dirty="0" smtClean="0">
                <a:solidFill>
                  <a:schemeClr val="tx1"/>
                </a:solidFill>
              </a:rPr>
              <a:t>, в котором можно не выходить из дома, а друзей заводить через Интернет. Вот только захотят ли реальные люди дружить с тем, кто не в состоянии покинуть собственную комнату?</a:t>
            </a:r>
            <a:endParaRPr lang="ru-RU" b="1" i="1" dirty="0">
              <a:solidFill>
                <a:schemeClr val="tx1"/>
              </a:solidFill>
            </a:endParaRPr>
          </a:p>
        </p:txBody>
      </p:sp>
      <p:pic>
        <p:nvPicPr>
          <p:cNvPr id="4" name="Рисунок 3" descr="9.jpg"/>
          <p:cNvPicPr>
            <a:picLocks noChangeAspect="1"/>
          </p:cNvPicPr>
          <p:nvPr/>
        </p:nvPicPr>
        <p:blipFill>
          <a:blip r:embed="rId2"/>
          <a:stretch>
            <a:fillRect/>
          </a:stretch>
        </p:blipFill>
        <p:spPr>
          <a:xfrm>
            <a:off x="642910" y="1428736"/>
            <a:ext cx="2919671" cy="4357718"/>
          </a:xfrm>
          <a:prstGeom prst="rect">
            <a:avLst/>
          </a:prstGeom>
        </p:spPr>
      </p:pic>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Я ем тишину ложками</a:t>
            </a:r>
            <a:endParaRPr lang="ru-RU" sz="3600" dirty="0">
              <a:solidFill>
                <a:srgbClr val="FF0000"/>
              </a:solidFill>
            </a:endParaRPr>
          </a:p>
        </p:txBody>
      </p:sp>
      <p:sp>
        <p:nvSpPr>
          <p:cNvPr id="3" name="Содержимое 2"/>
          <p:cNvSpPr>
            <a:spLocks noGrp="1"/>
          </p:cNvSpPr>
          <p:nvPr>
            <p:ph idx="1"/>
          </p:nvPr>
        </p:nvSpPr>
        <p:spPr>
          <a:xfrm>
            <a:off x="4214810" y="1142984"/>
            <a:ext cx="4714908" cy="5929354"/>
          </a:xfrm>
        </p:spPr>
        <p:txBody>
          <a:bodyPr>
            <a:normAutofit fontScale="62500" lnSpcReduction="20000"/>
          </a:bodyPr>
          <a:lstStyle/>
          <a:p>
            <a:pPr>
              <a:buNone/>
            </a:pPr>
            <a:r>
              <a:rPr lang="ru-RU" dirty="0" smtClean="0"/>
              <a:t>     </a:t>
            </a:r>
            <a:r>
              <a:rPr lang="ru-RU" b="1" i="1" dirty="0" smtClean="0">
                <a:solidFill>
                  <a:schemeClr val="tx1"/>
                </a:solidFill>
              </a:rPr>
              <a:t>Это реальная, никак не дополненная и не измененная история настоящего отшельника. Написанная с глубоким уважением к выбору человека, который создал свой собственный невероятный мир и был в нем по-настоящему счастлив. Кристофер </a:t>
            </a:r>
            <a:r>
              <a:rPr lang="ru-RU" b="1" i="1" dirty="0" err="1" smtClean="0">
                <a:solidFill>
                  <a:schemeClr val="tx1"/>
                </a:solidFill>
              </a:rPr>
              <a:t>Найт</a:t>
            </a:r>
            <a:r>
              <a:rPr lang="ru-RU" b="1" i="1" dirty="0" smtClean="0">
                <a:solidFill>
                  <a:schemeClr val="tx1"/>
                </a:solidFill>
              </a:rPr>
              <a:t> в 20 лет ушел из дома и поселился в лесу среди деревьев и зверей, чтобы никогда не возвращаться к людям. 27 лет он жил один и обрастал своим собственным миром вне цивилизации. Он изобрел свою систему выживания. Он стал легендой штата Мэн, никто никогда его не видел, но все знали, что где-то в лесах живет человек-отшельник.</a:t>
            </a:r>
            <a:endParaRPr lang="ru-RU" b="1" i="1" dirty="0">
              <a:solidFill>
                <a:schemeClr val="tx1"/>
              </a:solidFill>
            </a:endParaRPr>
          </a:p>
        </p:txBody>
      </p:sp>
      <p:pic>
        <p:nvPicPr>
          <p:cNvPr id="4" name="Рисунок 3" descr="7.jpeg"/>
          <p:cNvPicPr>
            <a:picLocks noChangeAspect="1"/>
          </p:cNvPicPr>
          <p:nvPr/>
        </p:nvPicPr>
        <p:blipFill>
          <a:blip r:embed="rId2"/>
          <a:stretch>
            <a:fillRect/>
          </a:stretch>
        </p:blipFill>
        <p:spPr>
          <a:xfrm>
            <a:off x="671485" y="1285860"/>
            <a:ext cx="3450456" cy="4929222"/>
          </a:xfrm>
          <a:prstGeom prst="rect">
            <a:avLst/>
          </a:prstGeom>
        </p:spPr>
      </p:pic>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Светлый ангел на темной стене</a:t>
            </a:r>
            <a:endParaRPr lang="ru-RU" sz="3600" dirty="0">
              <a:solidFill>
                <a:srgbClr val="FF0000"/>
              </a:solidFill>
            </a:endParaRPr>
          </a:p>
        </p:txBody>
      </p:sp>
      <p:sp>
        <p:nvSpPr>
          <p:cNvPr id="3" name="Содержимое 2"/>
          <p:cNvSpPr>
            <a:spLocks noGrp="1"/>
          </p:cNvSpPr>
          <p:nvPr>
            <p:ph idx="1"/>
          </p:nvPr>
        </p:nvSpPr>
        <p:spPr>
          <a:xfrm>
            <a:off x="4071934" y="1285860"/>
            <a:ext cx="4429156" cy="5072098"/>
          </a:xfrm>
        </p:spPr>
        <p:txBody>
          <a:bodyPr>
            <a:normAutofit fontScale="85000" lnSpcReduction="10000"/>
          </a:bodyPr>
          <a:lstStyle/>
          <a:p>
            <a:pPr>
              <a:buNone/>
            </a:pPr>
            <a:r>
              <a:rPr lang="ru-RU" sz="2000" dirty="0" smtClean="0"/>
              <a:t>     </a:t>
            </a:r>
            <a:r>
              <a:rPr lang="ru-RU" sz="2000" dirty="0" smtClean="0"/>
              <a:t> </a:t>
            </a:r>
            <a:r>
              <a:rPr lang="ru-RU" sz="2000" b="1" i="1" dirty="0" smtClean="0">
                <a:solidFill>
                  <a:schemeClr val="tx1"/>
                </a:solidFill>
              </a:rPr>
              <a:t>Кажется</a:t>
            </a:r>
            <a:r>
              <a:rPr lang="ru-RU" sz="2000" b="1" i="1" dirty="0" smtClean="0">
                <a:solidFill>
                  <a:schemeClr val="tx1"/>
                </a:solidFill>
              </a:rPr>
              <a:t>, парень влюбился в первый раз. И девчонка, кажется, тоже влюбилась. Неужели что-то может помешать им встречаться, ходить в кино, вместе проводить время? Однако в реальной жизни всё гораздо сложнее, чем это представляется с первого взгляда. Тяжёлая болезнь ставит свои условия. Опыт взрослых предостерегает. Но молодость и любовь способны преодолеть любые преграды. Повесть Татьяны </a:t>
            </a:r>
            <a:r>
              <a:rPr lang="ru-RU" sz="2000" b="1" i="1" dirty="0" err="1" smtClean="0">
                <a:solidFill>
                  <a:schemeClr val="tx1"/>
                </a:solidFill>
              </a:rPr>
              <a:t>Шипошиной</a:t>
            </a:r>
            <a:r>
              <a:rPr lang="ru-RU" sz="2000" b="1" i="1" dirty="0" smtClean="0">
                <a:solidFill>
                  <a:schemeClr val="tx1"/>
                </a:solidFill>
              </a:rPr>
              <a:t> "Светлый ангел на тёмной стене" ведёт героев во взрослую жизнь, не приукрашивая действительности, но сохраняя веру в свет и добро.</a:t>
            </a:r>
            <a:endParaRPr lang="ru-RU" sz="2000" b="1" i="1" dirty="0">
              <a:solidFill>
                <a:schemeClr val="tx1"/>
              </a:solidFill>
            </a:endParaRPr>
          </a:p>
        </p:txBody>
      </p:sp>
      <p:pic>
        <p:nvPicPr>
          <p:cNvPr id="4" name="Рисунок 3" descr="8.jpeg"/>
          <p:cNvPicPr>
            <a:picLocks noChangeAspect="1"/>
          </p:cNvPicPr>
          <p:nvPr/>
        </p:nvPicPr>
        <p:blipFill>
          <a:blip r:embed="rId2"/>
          <a:stretch>
            <a:fillRect/>
          </a:stretch>
        </p:blipFill>
        <p:spPr>
          <a:xfrm>
            <a:off x="928662" y="1285860"/>
            <a:ext cx="2857500" cy="4762500"/>
          </a:xfrm>
          <a:prstGeom prst="rect">
            <a:avLst/>
          </a:prstGeom>
        </p:spPr>
      </p:pic>
    </p:spTree>
  </p:cSld>
  <p:clrMapOvr>
    <a:masterClrMapping/>
  </p:clrMapOvr>
  <p:transition spd="slow">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Единожды солгавший</a:t>
            </a:r>
            <a:endParaRPr lang="ru-RU" sz="3600" dirty="0">
              <a:solidFill>
                <a:srgbClr val="FF0000"/>
              </a:solidFill>
            </a:endParaRPr>
          </a:p>
        </p:txBody>
      </p:sp>
      <p:sp>
        <p:nvSpPr>
          <p:cNvPr id="3" name="Содержимое 2"/>
          <p:cNvSpPr>
            <a:spLocks noGrp="1"/>
          </p:cNvSpPr>
          <p:nvPr>
            <p:ph idx="1"/>
          </p:nvPr>
        </p:nvSpPr>
        <p:spPr>
          <a:xfrm>
            <a:off x="4143372" y="1285860"/>
            <a:ext cx="4614866" cy="5286412"/>
          </a:xfrm>
        </p:spPr>
        <p:txBody>
          <a:bodyPr>
            <a:normAutofit fontScale="77500" lnSpcReduction="20000"/>
          </a:bodyPr>
          <a:lstStyle/>
          <a:p>
            <a:pPr>
              <a:buNone/>
            </a:pPr>
            <a:r>
              <a:rPr lang="ru-RU" dirty="0" smtClean="0"/>
              <a:t>   </a:t>
            </a:r>
            <a:r>
              <a:rPr lang="ru-RU" sz="2400" b="1" i="1" dirty="0" smtClean="0">
                <a:solidFill>
                  <a:schemeClr val="tx1"/>
                </a:solidFill>
              </a:rPr>
              <a:t>"Единожды солгавший" - это сборник рассказов разных по настроению: романтических и трагических, шутливых и серьезных, из которых, как из кусочков мозаики, складывается пестрая картина современной жизни. При всей несхожести вошедших в книгу произведений их объединяет вечная тема любви. </a:t>
            </a:r>
            <a:r>
              <a:rPr lang="ru-RU" sz="2400" b="1" i="1" dirty="0" smtClean="0">
                <a:solidFill>
                  <a:schemeClr val="tx1"/>
                </a:solidFill>
              </a:rPr>
              <a:t>Автор книги Тамара </a:t>
            </a:r>
            <a:r>
              <a:rPr lang="ru-RU" sz="2400" b="1" i="1" dirty="0" smtClean="0">
                <a:solidFill>
                  <a:schemeClr val="tx1"/>
                </a:solidFill>
              </a:rPr>
              <a:t>Крюкова - лауреат Всероссийского конкурса "Алые паруса", лауреат Первой премии Международного общественного благотворительного фонда "Русская культура" за возрождение литературы для юношества России, обладательница многих других наград.</a:t>
            </a:r>
            <a:endParaRPr lang="ru-RU" sz="2400" b="1" i="1" dirty="0">
              <a:solidFill>
                <a:schemeClr val="tx1"/>
              </a:solidFill>
            </a:endParaRPr>
          </a:p>
        </p:txBody>
      </p:sp>
      <p:pic>
        <p:nvPicPr>
          <p:cNvPr id="4" name="Рисунок 3" descr="6.jpeg"/>
          <p:cNvPicPr>
            <a:picLocks noChangeAspect="1"/>
          </p:cNvPicPr>
          <p:nvPr/>
        </p:nvPicPr>
        <p:blipFill>
          <a:blip r:embed="rId2"/>
          <a:stretch>
            <a:fillRect/>
          </a:stretch>
        </p:blipFill>
        <p:spPr>
          <a:xfrm>
            <a:off x="785786" y="1285860"/>
            <a:ext cx="2924175" cy="4762500"/>
          </a:xfrm>
          <a:prstGeom prst="rect">
            <a:avLst/>
          </a:prstGeom>
        </p:spPr>
      </p:pic>
    </p:spTree>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Завтрашний день кошки</a:t>
            </a:r>
            <a:endParaRPr lang="ru-RU" sz="3600" dirty="0">
              <a:solidFill>
                <a:srgbClr val="FF0000"/>
              </a:solidFill>
            </a:endParaRPr>
          </a:p>
        </p:txBody>
      </p:sp>
      <p:sp>
        <p:nvSpPr>
          <p:cNvPr id="3" name="Содержимое 2"/>
          <p:cNvSpPr>
            <a:spLocks noGrp="1"/>
          </p:cNvSpPr>
          <p:nvPr>
            <p:ph idx="1"/>
          </p:nvPr>
        </p:nvSpPr>
        <p:spPr>
          <a:xfrm>
            <a:off x="4000496" y="1214422"/>
            <a:ext cx="4686304" cy="5643578"/>
          </a:xfrm>
        </p:spPr>
        <p:txBody>
          <a:bodyPr>
            <a:normAutofit fontScale="62500" lnSpcReduction="20000"/>
          </a:bodyPr>
          <a:lstStyle/>
          <a:p>
            <a:pPr>
              <a:buNone/>
            </a:pPr>
            <a:r>
              <a:rPr lang="ru-RU" dirty="0" smtClean="0"/>
              <a:t>     </a:t>
            </a:r>
            <a:r>
              <a:rPr lang="ru-RU" b="1" i="1" dirty="0" smtClean="0">
                <a:solidFill>
                  <a:schemeClr val="tx1"/>
                </a:solidFill>
              </a:rPr>
              <a:t>Во </a:t>
            </a:r>
            <a:r>
              <a:rPr lang="ru-RU" b="1" i="1" dirty="0" smtClean="0">
                <a:solidFill>
                  <a:schemeClr val="tx1"/>
                </a:solidFill>
              </a:rPr>
              <a:t>Франции живут две необычные кошки. Одна из них - </a:t>
            </a:r>
            <a:r>
              <a:rPr lang="ru-RU" b="1" i="1" dirty="0" err="1" smtClean="0">
                <a:solidFill>
                  <a:schemeClr val="tx1"/>
                </a:solidFill>
              </a:rPr>
              <a:t>Бастет</a:t>
            </a:r>
            <a:r>
              <a:rPr lang="ru-RU" b="1" i="1" dirty="0" smtClean="0">
                <a:solidFill>
                  <a:schemeClr val="tx1"/>
                </a:solidFill>
              </a:rPr>
              <a:t>, она мечтает понимать людей и научиться с ними общаться. Второй - Пифагор, лабораторный кот. У него на макушке есть USB-разъем, который позволяет ему подключаться к компьютеру и, таким образом, получать знания о мире. </a:t>
            </a:r>
            <a:r>
              <a:rPr lang="ru-RU" b="1" i="1" dirty="0" err="1" smtClean="0">
                <a:solidFill>
                  <a:schemeClr val="tx1"/>
                </a:solidFill>
              </a:rPr>
              <a:t>Бастет</a:t>
            </a:r>
            <a:r>
              <a:rPr lang="ru-RU" b="1" i="1" dirty="0" smtClean="0">
                <a:solidFill>
                  <a:schemeClr val="tx1"/>
                </a:solidFill>
              </a:rPr>
              <a:t> и Пифагор хотят спасти человечество от его пороков и противопоставить агрессии людских существ духовное начало кошек. Но выходит так, что бороться становится невозможно, и кошки вынуждены принять правила человеческой цивилизации. Однако еще не поздно все изменить</a:t>
            </a:r>
            <a:r>
              <a:rPr lang="ru-RU" b="1" i="1" dirty="0" smtClean="0">
                <a:solidFill>
                  <a:schemeClr val="tx1"/>
                </a:solidFill>
              </a:rPr>
              <a:t>.</a:t>
            </a:r>
            <a:endParaRPr lang="ru-RU" b="1" i="1" dirty="0">
              <a:solidFill>
                <a:schemeClr val="tx1"/>
              </a:solidFill>
            </a:endParaRPr>
          </a:p>
        </p:txBody>
      </p:sp>
      <p:pic>
        <p:nvPicPr>
          <p:cNvPr id="4" name="Рисунок 3" descr="5.png"/>
          <p:cNvPicPr>
            <a:picLocks noChangeAspect="1"/>
          </p:cNvPicPr>
          <p:nvPr/>
        </p:nvPicPr>
        <p:blipFill>
          <a:blip r:embed="rId2"/>
          <a:stretch>
            <a:fillRect/>
          </a:stretch>
        </p:blipFill>
        <p:spPr>
          <a:xfrm>
            <a:off x="642910" y="1285860"/>
            <a:ext cx="3286148" cy="4929222"/>
          </a:xfrm>
          <a:prstGeom prst="rect">
            <a:avLst/>
          </a:prstGeom>
        </p:spPr>
      </p:pic>
    </p:spTree>
  </p:cSld>
  <p:clrMapOvr>
    <a:masterClrMapping/>
  </p:clrMapOvr>
  <p:transition spd="slow">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6000" b="-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6000791"/>
          </a:xfrm>
        </p:spPr>
        <p:txBody>
          <a:bodyPr>
            <a:normAutofit fontScale="92500" lnSpcReduction="20000"/>
          </a:bodyPr>
          <a:lstStyle/>
          <a:p>
            <a:pPr>
              <a:buNone/>
            </a:pPr>
            <a:r>
              <a:rPr lang="ru-RU" dirty="0" smtClean="0">
                <a:solidFill>
                  <a:srgbClr val="FFC000"/>
                </a:solidFill>
              </a:rPr>
              <a:t>   </a:t>
            </a:r>
            <a:r>
              <a:rPr lang="ru-RU" u="sng" dirty="0" smtClean="0">
                <a:solidFill>
                  <a:srgbClr val="FFC000"/>
                </a:solidFill>
              </a:rPr>
              <a:t>Справка</a:t>
            </a:r>
          </a:p>
          <a:p>
            <a:pPr>
              <a:buNone/>
            </a:pPr>
            <a:r>
              <a:rPr lang="ru-RU" b="1" dirty="0" smtClean="0"/>
              <a:t>  </a:t>
            </a:r>
            <a:r>
              <a:rPr lang="ru-RU" sz="2400" b="1" i="1" dirty="0" err="1" smtClean="0">
                <a:solidFill>
                  <a:schemeClr val="tx1"/>
                </a:solidFill>
              </a:rPr>
              <a:t>Похище́ние</a:t>
            </a:r>
            <a:r>
              <a:rPr lang="ru-RU" sz="2400" b="1" i="1" dirty="0" smtClean="0">
                <a:solidFill>
                  <a:schemeClr val="tx1"/>
                </a:solidFill>
              </a:rPr>
              <a:t> </a:t>
            </a:r>
            <a:r>
              <a:rPr lang="ru-RU" sz="2400" b="1" i="1" dirty="0" err="1" smtClean="0">
                <a:solidFill>
                  <a:schemeClr val="tx1"/>
                </a:solidFill>
              </a:rPr>
              <a:t>челове́ка</a:t>
            </a:r>
            <a:r>
              <a:rPr lang="ru-RU" sz="2400" b="1" i="1" dirty="0" smtClean="0">
                <a:solidFill>
                  <a:schemeClr val="tx1"/>
                </a:solidFill>
              </a:rPr>
              <a:t>, или </a:t>
            </a:r>
            <a:r>
              <a:rPr lang="ru-RU" sz="2400" b="1" i="1" dirty="0" err="1" smtClean="0">
                <a:solidFill>
                  <a:schemeClr val="tx1"/>
                </a:solidFill>
              </a:rPr>
              <a:t>кидне́ппинг</a:t>
            </a:r>
            <a:r>
              <a:rPr lang="ru-RU" sz="2400" b="1" i="1" dirty="0" smtClean="0">
                <a:solidFill>
                  <a:schemeClr val="tx1"/>
                </a:solidFill>
              </a:rPr>
              <a:t> (от </a:t>
            </a:r>
            <a:r>
              <a:rPr lang="ru-RU" sz="2400" b="1" i="1" u="sng" dirty="0" smtClean="0">
                <a:solidFill>
                  <a:schemeClr val="tx1"/>
                </a:solidFill>
              </a:rPr>
              <a:t>англ.</a:t>
            </a:r>
            <a:r>
              <a:rPr lang="ru-RU" sz="2400" b="1" i="1" dirty="0" smtClean="0">
                <a:solidFill>
                  <a:schemeClr val="tx1"/>
                </a:solidFill>
              </a:rPr>
              <a:t> </a:t>
            </a:r>
            <a:r>
              <a:rPr lang="ru-RU" sz="2400" b="1" i="1" dirty="0" err="1" smtClean="0">
                <a:solidFill>
                  <a:schemeClr val="tx1"/>
                </a:solidFill>
              </a:rPr>
              <a:t>kidnap</a:t>
            </a:r>
            <a:r>
              <a:rPr lang="ru-RU" sz="2400" b="1" i="1" dirty="0" smtClean="0">
                <a:solidFill>
                  <a:schemeClr val="tx1"/>
                </a:solidFill>
              </a:rPr>
              <a:t>«похищать») -преступление против свободы личности (как </a:t>
            </a:r>
            <a:r>
              <a:rPr lang="ru-RU" sz="2400" b="1" i="1" dirty="0" err="1" smtClean="0">
                <a:solidFill>
                  <a:schemeClr val="tx1"/>
                </a:solidFill>
              </a:rPr>
              <a:t>правило,ребёнка</a:t>
            </a:r>
            <a:r>
              <a:rPr lang="ru-RU" sz="2400" b="1" i="1" dirty="0" smtClean="0">
                <a:solidFill>
                  <a:schemeClr val="tx1"/>
                </a:solidFill>
              </a:rPr>
              <a:t>; реже взрослого человека). Квалифицируется  как противоправные умышленные действия,                 направленные на тайное или открытое, либо с помощью обмана завладение (захват) </a:t>
            </a:r>
            <a:r>
              <a:rPr lang="ru-RU" sz="2400" b="1" i="1" dirty="0" smtClean="0">
                <a:solidFill>
                  <a:schemeClr val="tx1"/>
                </a:solidFill>
              </a:rPr>
              <a:t>ребёнком</a:t>
            </a:r>
            <a:r>
              <a:rPr lang="ru-RU" sz="2400" b="1" i="1" dirty="0" smtClean="0">
                <a:solidFill>
                  <a:schemeClr val="tx1"/>
                </a:solidFill>
              </a:rPr>
              <a:t>,        изъятие его из семьи, естественной </a:t>
            </a:r>
            <a:r>
              <a:rPr lang="ru-RU" sz="2400" b="1" i="1" dirty="0" err="1" smtClean="0">
                <a:solidFill>
                  <a:schemeClr val="tx1"/>
                </a:solidFill>
              </a:rPr>
              <a:t>микросоциальной</a:t>
            </a:r>
            <a:r>
              <a:rPr lang="ru-RU" sz="2400" b="1" i="1" dirty="0" smtClean="0">
                <a:solidFill>
                  <a:schemeClr val="tx1"/>
                </a:solidFill>
              </a:rPr>
              <a:t> среды, перемещение с его места жительства с              последующим удержанием помимо его воли в другом   месте.</a:t>
            </a:r>
          </a:p>
          <a:p>
            <a:pPr>
              <a:buNone/>
            </a:pPr>
            <a:r>
              <a:rPr lang="ru-RU" sz="2400" b="1" i="1" dirty="0" smtClean="0">
                <a:solidFill>
                  <a:schemeClr val="tx1"/>
                </a:solidFill>
              </a:rPr>
              <a:t>    К сожалению </a:t>
            </a:r>
            <a:r>
              <a:rPr lang="ru-RU" sz="2400" b="1" i="1" dirty="0" err="1" smtClean="0">
                <a:solidFill>
                  <a:schemeClr val="tx1"/>
                </a:solidFill>
              </a:rPr>
              <a:t>киднеппинг</a:t>
            </a:r>
            <a:r>
              <a:rPr lang="ru-RU" sz="2400" b="1" i="1" dirty="0" smtClean="0">
                <a:solidFill>
                  <a:schemeClr val="tx1"/>
                </a:solidFill>
              </a:rPr>
              <a:t> одна из самых острых социальных проблем современного общества. Страдают и похищенные дети и их родственники.  И далеко не </a:t>
            </a:r>
            <a:r>
              <a:rPr lang="ru-RU" sz="2400" b="1" i="1" dirty="0" smtClean="0">
                <a:solidFill>
                  <a:schemeClr val="tx1"/>
                </a:solidFill>
              </a:rPr>
              <a:t>все </a:t>
            </a:r>
            <a:r>
              <a:rPr lang="ru-RU" sz="2400" b="1" i="1" dirty="0" smtClean="0">
                <a:solidFill>
                  <a:schemeClr val="tx1"/>
                </a:solidFill>
              </a:rPr>
              <a:t>могут пережить это. Следующая книга поможет немного разобраться нам с этой темой и расскажет о людях переживших подобное.</a:t>
            </a:r>
          </a:p>
          <a:p>
            <a:endParaRPr lang="ru-RU" u="sng" dirty="0">
              <a:solidFill>
                <a:srgbClr val="FFC000"/>
              </a:solidFill>
            </a:endParaRPr>
          </a:p>
        </p:txBody>
      </p:sp>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err="1" smtClean="0">
                <a:solidFill>
                  <a:srgbClr val="FF0000"/>
                </a:solidFill>
              </a:rPr>
              <a:t>Подросткок</a:t>
            </a:r>
            <a:r>
              <a:rPr lang="ru-RU" sz="3600" dirty="0" smtClean="0">
                <a:solidFill>
                  <a:srgbClr val="FF0000"/>
                </a:solidFill>
              </a:rPr>
              <a:t>, юноша, </a:t>
            </a:r>
            <a:r>
              <a:rPr lang="ru-RU" sz="3600" dirty="0" err="1" smtClean="0">
                <a:solidFill>
                  <a:srgbClr val="FF0000"/>
                </a:solidFill>
              </a:rPr>
              <a:t>тинейджер</a:t>
            </a:r>
            <a:r>
              <a:rPr lang="ru-RU" sz="3600" dirty="0" smtClean="0">
                <a:solidFill>
                  <a:srgbClr val="FF0000"/>
                </a:solidFill>
              </a:rPr>
              <a:t> - молодежь</a:t>
            </a:r>
            <a:endParaRPr lang="ru-RU" sz="3600" dirty="0">
              <a:solidFill>
                <a:srgbClr val="FF0000"/>
              </a:solidFill>
            </a:endParaRPr>
          </a:p>
        </p:txBody>
      </p:sp>
      <p:sp>
        <p:nvSpPr>
          <p:cNvPr id="3" name="Содержимое 2"/>
          <p:cNvSpPr>
            <a:spLocks noGrp="1"/>
          </p:cNvSpPr>
          <p:nvPr>
            <p:ph idx="1"/>
          </p:nvPr>
        </p:nvSpPr>
        <p:spPr>
          <a:xfrm>
            <a:off x="428596" y="1071546"/>
            <a:ext cx="8429684" cy="5786454"/>
          </a:xfrm>
        </p:spPr>
        <p:txBody>
          <a:bodyPr>
            <a:normAutofit fontScale="85000" lnSpcReduction="10000"/>
          </a:bodyPr>
          <a:lstStyle/>
          <a:p>
            <a:pPr>
              <a:buNone/>
            </a:pPr>
            <a:r>
              <a:rPr lang="ru-RU" sz="2000" b="1" i="1" dirty="0" smtClean="0">
                <a:solidFill>
                  <a:schemeClr val="tx1"/>
                </a:solidFill>
              </a:rPr>
              <a:t>      </a:t>
            </a:r>
            <a:r>
              <a:rPr lang="ru-RU" sz="1900" b="1" i="1" dirty="0" smtClean="0">
                <a:solidFill>
                  <a:schemeClr val="tx1"/>
                </a:solidFill>
              </a:rPr>
              <a:t>Начиная нашу презентацию, давайте сначала определим ту категорию читателей, для которой будут предложены нижеследующие книги. </a:t>
            </a:r>
          </a:p>
          <a:p>
            <a:pPr>
              <a:buNone/>
            </a:pPr>
            <a:r>
              <a:rPr lang="ru-RU" sz="1900" b="1" i="1" dirty="0" smtClean="0">
                <a:solidFill>
                  <a:schemeClr val="tx1"/>
                </a:solidFill>
              </a:rPr>
              <a:t>      Молодёжь — это особая социально-возрастная группа, отличающаяся </a:t>
            </a:r>
            <a:r>
              <a:rPr lang="ru-RU" sz="1900" b="1" i="1" dirty="0" smtClean="0">
                <a:solidFill>
                  <a:schemeClr val="tx1"/>
                </a:solidFill>
                <a:hlinkClick r:id="rId3" tooltip="Возраст"/>
              </a:rPr>
              <a:t>возрастными</a:t>
            </a:r>
            <a:r>
              <a:rPr lang="ru-RU" sz="1900" b="1" i="1" dirty="0" smtClean="0">
                <a:solidFill>
                  <a:schemeClr val="tx1"/>
                </a:solidFill>
              </a:rPr>
              <a:t> рамками и своим статусом в обществе: переход от </a:t>
            </a:r>
            <a:r>
              <a:rPr lang="ru-RU" sz="1900" b="1" i="1" dirty="0" smtClean="0">
                <a:solidFill>
                  <a:schemeClr val="tx1"/>
                </a:solidFill>
                <a:hlinkClick r:id="rId4" tooltip="Детство"/>
              </a:rPr>
              <a:t>детства</a:t>
            </a:r>
            <a:r>
              <a:rPr lang="ru-RU" sz="1900" b="1" i="1" dirty="0" smtClean="0">
                <a:solidFill>
                  <a:schemeClr val="tx1"/>
                </a:solidFill>
              </a:rPr>
              <a:t> и </a:t>
            </a:r>
            <a:r>
              <a:rPr lang="ru-RU" sz="1900" b="1" i="1" dirty="0" smtClean="0">
                <a:solidFill>
                  <a:schemeClr val="tx1"/>
                </a:solidFill>
                <a:hlinkClick r:id="rId5" tooltip="Юность"/>
              </a:rPr>
              <a:t>юности</a:t>
            </a:r>
            <a:r>
              <a:rPr lang="ru-RU" sz="1900" b="1" i="1" dirty="0" smtClean="0">
                <a:solidFill>
                  <a:schemeClr val="tx1"/>
                </a:solidFill>
              </a:rPr>
              <a:t> к социальной ответственности. Некоторыми учёными молодёжь понимается как совокупность молодых людей, которым общество предоставляет возможность социального становления, обеспечивая их льготами, но ограничивая в возможности активного участия в определённых сферах жизни общества.</a:t>
            </a:r>
          </a:p>
          <a:p>
            <a:pPr>
              <a:buNone/>
            </a:pPr>
            <a:r>
              <a:rPr lang="ru-RU" sz="1900" b="1" i="1" dirty="0" smtClean="0">
                <a:solidFill>
                  <a:schemeClr val="tx1"/>
                </a:solidFill>
              </a:rPr>
              <a:t>      Возрастные рамки, позволяющие относить людей к молодёжи, различаются в зависимости от конкретной страны. Нижняя возрастная граница молодёжи устанавливается между 14 и 16, верхняя — между 25 и 35 и более годами.</a:t>
            </a:r>
          </a:p>
          <a:p>
            <a:pPr>
              <a:buNone/>
            </a:pPr>
            <a:r>
              <a:rPr lang="ru-RU" sz="1900" b="1" i="1" dirty="0" smtClean="0">
                <a:solidFill>
                  <a:schemeClr val="tx1"/>
                </a:solidFill>
              </a:rPr>
              <a:t>      </a:t>
            </a:r>
            <a:r>
              <a:rPr lang="ru-RU" sz="1900" b="1" i="1" dirty="0" err="1" smtClean="0">
                <a:solidFill>
                  <a:schemeClr val="tx1"/>
                </a:solidFill>
              </a:rPr>
              <a:t>Подростко́вый</a:t>
            </a:r>
            <a:r>
              <a:rPr lang="ru-RU" sz="1900" b="1" i="1" dirty="0" smtClean="0">
                <a:solidFill>
                  <a:schemeClr val="tx1"/>
                </a:solidFill>
              </a:rPr>
              <a:t> </a:t>
            </a:r>
            <a:r>
              <a:rPr lang="ru-RU" sz="1900" b="1" i="1" dirty="0" err="1" smtClean="0">
                <a:solidFill>
                  <a:schemeClr val="tx1"/>
                </a:solidFill>
              </a:rPr>
              <a:t>во́зраст</a:t>
            </a:r>
            <a:r>
              <a:rPr lang="ru-RU" sz="1900" b="1" i="1" dirty="0" smtClean="0">
                <a:solidFill>
                  <a:schemeClr val="tx1"/>
                </a:solidFill>
              </a:rPr>
              <a:t> — период в развитии человека, переходный этап между </a:t>
            </a:r>
            <a:r>
              <a:rPr lang="ru-RU" sz="1900" b="1" i="1" dirty="0" smtClean="0">
                <a:solidFill>
                  <a:schemeClr val="tx1"/>
                </a:solidFill>
                <a:hlinkClick r:id="rId4" tooltip="Детство"/>
              </a:rPr>
              <a:t>детством</a:t>
            </a:r>
            <a:r>
              <a:rPr lang="ru-RU" sz="1900" b="1" i="1" dirty="0" smtClean="0">
                <a:solidFill>
                  <a:schemeClr val="tx1"/>
                </a:solidFill>
              </a:rPr>
              <a:t> и </a:t>
            </a:r>
            <a:r>
              <a:rPr lang="ru-RU" sz="1900" b="1" i="1" dirty="0" smtClean="0">
                <a:solidFill>
                  <a:schemeClr val="tx1"/>
                </a:solidFill>
                <a:hlinkClick r:id="rId6" tooltip="Взрослость"/>
              </a:rPr>
              <a:t>взрослостью</a:t>
            </a:r>
            <a:r>
              <a:rPr lang="ru-RU" sz="1900" b="1" i="1" dirty="0" smtClean="0">
                <a:solidFill>
                  <a:schemeClr val="tx1"/>
                </a:solidFill>
              </a:rPr>
              <a:t>. Современная наука определяет подростковый возраст в зависимости от страны (региона проживания) и культурно-национальных особенностей, а также пола (от 12 до 17 лет).</a:t>
            </a:r>
          </a:p>
          <a:p>
            <a:pPr>
              <a:buNone/>
            </a:pPr>
            <a:r>
              <a:rPr lang="ru-RU" sz="1900" b="1" i="1" dirty="0" smtClean="0">
                <a:solidFill>
                  <a:schemeClr val="tx1"/>
                </a:solidFill>
              </a:rPr>
              <a:t>      Согласно терминологии Фонда Организации Объединенных Наций в области народонаселения (ЮНФПА), подростки — лица в возрасте 10—19 лет (ранний подростковый возраст — 10—14 лет; поздний подростковый возраст — 15—19 лет). По данным ООН, на 2011 год в мире насчитывалось более миллиарда подростков.</a:t>
            </a:r>
          </a:p>
          <a:p>
            <a:pPr>
              <a:buNone/>
            </a:pPr>
            <a:endParaRPr lang="ru-RU" sz="2000" b="1" i="1" dirty="0" smtClean="0">
              <a:solidFill>
                <a:schemeClr val="tx1"/>
              </a:solidFill>
            </a:endParaRPr>
          </a:p>
          <a:p>
            <a:pPr>
              <a:buNone/>
            </a:pPr>
            <a:endParaRPr lang="ru-RU" sz="2000" b="1" i="1" dirty="0">
              <a:solidFill>
                <a:schemeClr val="tx1"/>
              </a:solidFill>
            </a:endParaRPr>
          </a:p>
        </p:txBody>
      </p:sp>
    </p:spTree>
  </p:cSld>
  <p:clrMapOvr>
    <a:masterClrMapping/>
  </p:clrMapOvr>
  <p:transition spd="slow">
    <p:diamond/>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Девочка в красном пальто</a:t>
            </a:r>
            <a:endParaRPr lang="ru-RU" sz="3600" dirty="0">
              <a:solidFill>
                <a:srgbClr val="FF0000"/>
              </a:solidFill>
            </a:endParaRPr>
          </a:p>
        </p:txBody>
      </p:sp>
      <p:sp>
        <p:nvSpPr>
          <p:cNvPr id="3" name="Содержимое 2"/>
          <p:cNvSpPr>
            <a:spLocks noGrp="1"/>
          </p:cNvSpPr>
          <p:nvPr>
            <p:ph idx="1"/>
          </p:nvPr>
        </p:nvSpPr>
        <p:spPr>
          <a:xfrm>
            <a:off x="3857620" y="1214422"/>
            <a:ext cx="4543428" cy="5429264"/>
          </a:xfrm>
        </p:spPr>
        <p:txBody>
          <a:bodyPr>
            <a:normAutofit fontScale="55000" lnSpcReduction="20000"/>
          </a:bodyPr>
          <a:lstStyle/>
          <a:p>
            <a:pPr>
              <a:buNone/>
            </a:pPr>
            <a:r>
              <a:rPr lang="ru-RU" b="1" i="1" dirty="0" smtClean="0">
                <a:solidFill>
                  <a:schemeClr val="tx1"/>
                </a:solidFill>
              </a:rPr>
              <a:t>     Давайте познакомимся с </a:t>
            </a:r>
            <a:r>
              <a:rPr lang="ru-RU" b="1" i="1" dirty="0" err="1" smtClean="0">
                <a:solidFill>
                  <a:schemeClr val="tx1"/>
                </a:solidFill>
              </a:rPr>
              <a:t>Кармел</a:t>
            </a:r>
            <a:r>
              <a:rPr lang="ru-RU" b="1" i="1" dirty="0" smtClean="0">
                <a:solidFill>
                  <a:schemeClr val="tx1"/>
                </a:solidFill>
              </a:rPr>
              <a:t> – восьмилетней девочкой, которая любит красный цвет, забавные истории и обожает свою маму. Однажды они вместе отправляются на фестиваль сказок – событие, о котором </a:t>
            </a:r>
            <a:r>
              <a:rPr lang="ru-RU" b="1" i="1" dirty="0" err="1" smtClean="0">
                <a:solidFill>
                  <a:schemeClr val="tx1"/>
                </a:solidFill>
              </a:rPr>
              <a:t>Кармел</a:t>
            </a:r>
            <a:r>
              <a:rPr lang="ru-RU" b="1" i="1" dirty="0" smtClean="0">
                <a:solidFill>
                  <a:schemeClr val="tx1"/>
                </a:solidFill>
              </a:rPr>
              <a:t> давно грезила. Но поездка эта оборачивается трагедией. Вот как все было: продираясь сквозь плотный туман и расталкивая маленькими ручками прохожих, она вдруг поняла, что потерялась. Тогда-то перед ней и возник он – человек в круглых очках, загадочный призрак из ниоткуда. И ребенок пропал, исчез на долгие годы. Все это время ее искали – полиция, близкие. А </a:t>
            </a:r>
            <a:r>
              <a:rPr lang="ru-RU" b="1" i="1" dirty="0" err="1" smtClean="0">
                <a:solidFill>
                  <a:schemeClr val="tx1"/>
                </a:solidFill>
              </a:rPr>
              <a:t>Кармел</a:t>
            </a:r>
            <a:r>
              <a:rPr lang="ru-RU" b="1" i="1" dirty="0" smtClean="0">
                <a:solidFill>
                  <a:schemeClr val="tx1"/>
                </a:solidFill>
              </a:rPr>
              <a:t> тем временем жила в страхе и надеялась лишь на одно – однажды вернуться домой и обнять маму.</a:t>
            </a:r>
            <a:endParaRPr lang="ru-RU" b="1" i="1" dirty="0">
              <a:solidFill>
                <a:schemeClr val="tx1"/>
              </a:solidFill>
            </a:endParaRPr>
          </a:p>
        </p:txBody>
      </p:sp>
      <p:pic>
        <p:nvPicPr>
          <p:cNvPr id="4" name="Рисунок 3" descr="ServerPicture (9).jpg"/>
          <p:cNvPicPr>
            <a:picLocks noChangeAspect="1"/>
          </p:cNvPicPr>
          <p:nvPr/>
        </p:nvPicPr>
        <p:blipFill>
          <a:blip r:embed="rId3" cstate="print"/>
          <a:stretch>
            <a:fillRect/>
          </a:stretch>
        </p:blipFill>
        <p:spPr>
          <a:xfrm>
            <a:off x="785786" y="1357298"/>
            <a:ext cx="2928958" cy="4700728"/>
          </a:xfrm>
          <a:prstGeom prst="rect">
            <a:avLst/>
          </a:prstGeom>
        </p:spPr>
      </p:pic>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Закон о детях</a:t>
            </a:r>
            <a:endParaRPr lang="ru-RU" sz="3600" dirty="0">
              <a:solidFill>
                <a:srgbClr val="FF0000"/>
              </a:solidFill>
            </a:endParaRPr>
          </a:p>
        </p:txBody>
      </p:sp>
      <p:sp>
        <p:nvSpPr>
          <p:cNvPr id="3" name="Содержимое 2"/>
          <p:cNvSpPr>
            <a:spLocks noGrp="1"/>
          </p:cNvSpPr>
          <p:nvPr>
            <p:ph idx="1"/>
          </p:nvPr>
        </p:nvSpPr>
        <p:spPr>
          <a:xfrm>
            <a:off x="3857620" y="1214422"/>
            <a:ext cx="4929222" cy="5643578"/>
          </a:xfrm>
        </p:spPr>
        <p:txBody>
          <a:bodyPr>
            <a:normAutofit fontScale="62500" lnSpcReduction="20000"/>
          </a:bodyPr>
          <a:lstStyle/>
          <a:p>
            <a:pPr>
              <a:buNone/>
            </a:pPr>
            <a:r>
              <a:rPr lang="ru-RU" b="1" i="1" dirty="0" smtClean="0">
                <a:solidFill>
                  <a:schemeClr val="tx1"/>
                </a:solidFill>
              </a:rPr>
              <a:t>      Адаму </a:t>
            </a:r>
            <a:r>
              <a:rPr lang="ru-RU" b="1" i="1" dirty="0" smtClean="0">
                <a:solidFill>
                  <a:schemeClr val="tx1"/>
                </a:solidFill>
              </a:rPr>
              <a:t>Генри всего шестнадцать, и его жизнь может оборваться прямо сейчас. Чтобы этого не случилось, ему необходимо переливание крови, но его родители, свидетели Иеговы, не могут на это согласиться, а значит, смерть Адама неизбежна. И тут в его жизни появляется </a:t>
            </a:r>
            <a:r>
              <a:rPr lang="ru-RU" b="1" i="1" dirty="0" err="1" smtClean="0">
                <a:solidFill>
                  <a:schemeClr val="tx1"/>
                </a:solidFill>
              </a:rPr>
              <a:t>Фиона</a:t>
            </a:r>
            <a:r>
              <a:rPr lang="ru-RU" b="1" i="1" dirty="0" smtClean="0">
                <a:solidFill>
                  <a:schemeClr val="tx1"/>
                </a:solidFill>
              </a:rPr>
              <a:t> </a:t>
            </a:r>
            <a:r>
              <a:rPr lang="ru-RU" b="1" i="1" dirty="0" err="1" smtClean="0">
                <a:solidFill>
                  <a:schemeClr val="tx1"/>
                </a:solidFill>
              </a:rPr>
              <a:t>Мей</a:t>
            </a:r>
            <a:r>
              <a:rPr lang="ru-RU" b="1" i="1" dirty="0" smtClean="0">
                <a:solidFill>
                  <a:schemeClr val="tx1"/>
                </a:solidFill>
              </a:rPr>
              <a:t>, судья. Адам несовершеннолетний, а значит, </a:t>
            </a:r>
            <a:r>
              <a:rPr lang="ru-RU" b="1" i="1" dirty="0" err="1" smtClean="0">
                <a:solidFill>
                  <a:schemeClr val="tx1"/>
                </a:solidFill>
              </a:rPr>
              <a:t>Фиона</a:t>
            </a:r>
            <a:r>
              <a:rPr lang="ru-RU" b="1" i="1" dirty="0" smtClean="0">
                <a:solidFill>
                  <a:schemeClr val="tx1"/>
                </a:solidFill>
              </a:rPr>
              <a:t> имеет право пренебречь волей родителей, и тогда она сохранит Адаму жизнь. Но при этом лишит его веры, поддержки родных, заставит усомниться в их любви к нему. Как Адам отнесется к тому, что совершенно посторонний человек станет распоряжаться </a:t>
            </a:r>
            <a:r>
              <a:rPr lang="ru-RU" b="1" i="1" dirty="0" smtClean="0">
                <a:solidFill>
                  <a:schemeClr val="tx1"/>
                </a:solidFill>
              </a:rPr>
              <a:t>его жизнью?</a:t>
            </a:r>
            <a:endParaRPr lang="ru-RU" b="1" i="1" dirty="0">
              <a:solidFill>
                <a:schemeClr val="tx1"/>
              </a:solidFill>
            </a:endParaRPr>
          </a:p>
        </p:txBody>
      </p:sp>
      <p:pic>
        <p:nvPicPr>
          <p:cNvPr id="4" name="Рисунок 3" descr="4.jpg"/>
          <p:cNvPicPr>
            <a:picLocks noChangeAspect="1"/>
          </p:cNvPicPr>
          <p:nvPr/>
        </p:nvPicPr>
        <p:blipFill>
          <a:blip r:embed="rId3"/>
          <a:stretch>
            <a:fillRect/>
          </a:stretch>
        </p:blipFill>
        <p:spPr>
          <a:xfrm>
            <a:off x="571472" y="1428736"/>
            <a:ext cx="3157560" cy="4643470"/>
          </a:xfrm>
          <a:prstGeom prst="rect">
            <a:avLst/>
          </a:prstGeom>
        </p:spPr>
      </p:pic>
    </p:spTree>
  </p:cSld>
  <p:clrMapOvr>
    <a:masterClrMapping/>
  </p:clrMapOvr>
  <p:transition spd="slow">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Лабиринт Мечтающих Книг</a:t>
            </a:r>
            <a:endParaRPr lang="ru-RU" sz="3600" dirty="0">
              <a:solidFill>
                <a:srgbClr val="FF0000"/>
              </a:solidFill>
            </a:endParaRPr>
          </a:p>
        </p:txBody>
      </p:sp>
      <p:sp>
        <p:nvSpPr>
          <p:cNvPr id="3" name="Содержимое 2"/>
          <p:cNvSpPr>
            <a:spLocks noGrp="1"/>
          </p:cNvSpPr>
          <p:nvPr>
            <p:ph idx="1"/>
          </p:nvPr>
        </p:nvSpPr>
        <p:spPr>
          <a:xfrm>
            <a:off x="4143372" y="1285860"/>
            <a:ext cx="4257676" cy="5000660"/>
          </a:xfrm>
        </p:spPr>
        <p:txBody>
          <a:bodyPr>
            <a:normAutofit fontScale="70000" lnSpcReduction="20000"/>
          </a:bodyPr>
          <a:lstStyle/>
          <a:p>
            <a:pPr>
              <a:buNone/>
            </a:pPr>
            <a:r>
              <a:rPr lang="ru-RU" dirty="0" smtClean="0"/>
              <a:t>   </a:t>
            </a:r>
            <a:r>
              <a:rPr lang="ru-RU" dirty="0" smtClean="0"/>
              <a:t>  </a:t>
            </a:r>
            <a:r>
              <a:rPr lang="ru-RU" b="1" i="1" dirty="0" err="1" smtClean="0">
                <a:solidFill>
                  <a:schemeClr val="tx1"/>
                </a:solidFill>
              </a:rPr>
              <a:t>Книгород</a:t>
            </a:r>
            <a:r>
              <a:rPr lang="ru-RU" b="1" i="1" dirty="0" smtClean="0">
                <a:solidFill>
                  <a:schemeClr val="tx1"/>
                </a:solidFill>
              </a:rPr>
              <a:t>, Город Мечтающих Книг, </a:t>
            </a:r>
            <a:r>
              <a:rPr lang="ru-RU" b="1" i="1" dirty="0" err="1" smtClean="0">
                <a:solidFill>
                  <a:schemeClr val="tx1"/>
                </a:solidFill>
              </a:rPr>
              <a:t>мекка</a:t>
            </a:r>
            <a:r>
              <a:rPr lang="ru-RU" b="1" i="1" dirty="0" smtClean="0">
                <a:solidFill>
                  <a:schemeClr val="tx1"/>
                </a:solidFill>
              </a:rPr>
              <a:t> писателей, издателей и читателей, был спален дотла, но вновь возродился из пепла в еще большем блеске! Великий </a:t>
            </a:r>
            <a:r>
              <a:rPr lang="ru-RU" b="1" i="1" dirty="0" err="1" smtClean="0">
                <a:solidFill>
                  <a:schemeClr val="tx1"/>
                </a:solidFill>
              </a:rPr>
              <a:t>цамонийский</a:t>
            </a:r>
            <a:r>
              <a:rPr lang="ru-RU" b="1" i="1" dirty="0" smtClean="0">
                <a:solidFill>
                  <a:schemeClr val="tx1"/>
                </a:solidFill>
              </a:rPr>
              <a:t> писатель </a:t>
            </a:r>
            <a:r>
              <a:rPr lang="ru-RU" b="1" i="1" dirty="0" err="1" smtClean="0">
                <a:solidFill>
                  <a:schemeClr val="tx1"/>
                </a:solidFill>
              </a:rPr>
              <a:t>Хильдегуст</a:t>
            </a:r>
            <a:r>
              <a:rPr lang="ru-RU" b="1" i="1" dirty="0" smtClean="0">
                <a:solidFill>
                  <a:schemeClr val="tx1"/>
                </a:solidFill>
              </a:rPr>
              <a:t> </a:t>
            </a:r>
            <a:r>
              <a:rPr lang="ru-RU" b="1" i="1" dirty="0" err="1" smtClean="0">
                <a:solidFill>
                  <a:schemeClr val="tx1"/>
                </a:solidFill>
              </a:rPr>
              <a:t>Мифорез</a:t>
            </a:r>
            <a:r>
              <a:rPr lang="ru-RU" b="1" i="1" dirty="0" smtClean="0">
                <a:solidFill>
                  <a:schemeClr val="tx1"/>
                </a:solidFill>
              </a:rPr>
              <a:t> возвращается в </a:t>
            </a:r>
            <a:r>
              <a:rPr lang="ru-RU" b="1" i="1" dirty="0" err="1" smtClean="0">
                <a:solidFill>
                  <a:schemeClr val="tx1"/>
                </a:solidFill>
              </a:rPr>
              <a:t>Книгород</a:t>
            </a:r>
            <a:r>
              <a:rPr lang="ru-RU" b="1" i="1" dirty="0" smtClean="0">
                <a:solidFill>
                  <a:schemeClr val="tx1"/>
                </a:solidFill>
              </a:rPr>
              <a:t> спустя двести лет, и снова его ведет след таинственного манускрипта. Но на сей раз автор ему отлично известен — это он сам... или некий неизвестный подражатель?</a:t>
            </a:r>
            <a:endParaRPr lang="ru-RU" b="1" i="1" dirty="0">
              <a:solidFill>
                <a:schemeClr val="tx1"/>
              </a:solidFill>
            </a:endParaRPr>
          </a:p>
        </p:txBody>
      </p:sp>
      <p:pic>
        <p:nvPicPr>
          <p:cNvPr id="4" name="Рисунок 3" descr="2.jpeg"/>
          <p:cNvPicPr>
            <a:picLocks noChangeAspect="1"/>
          </p:cNvPicPr>
          <p:nvPr/>
        </p:nvPicPr>
        <p:blipFill>
          <a:blip r:embed="rId3"/>
          <a:stretch>
            <a:fillRect/>
          </a:stretch>
        </p:blipFill>
        <p:spPr>
          <a:xfrm>
            <a:off x="714348" y="1285860"/>
            <a:ext cx="3220109" cy="4864213"/>
          </a:xfrm>
          <a:prstGeom prst="rect">
            <a:avLst/>
          </a:prstGeom>
        </p:spPr>
      </p:pic>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За радугой</a:t>
            </a:r>
            <a:endParaRPr lang="ru-RU" sz="3600" dirty="0">
              <a:solidFill>
                <a:srgbClr val="FF0000"/>
              </a:solidFill>
            </a:endParaRPr>
          </a:p>
        </p:txBody>
      </p:sp>
      <p:sp>
        <p:nvSpPr>
          <p:cNvPr id="3" name="Содержимое 2"/>
          <p:cNvSpPr>
            <a:spLocks noGrp="1"/>
          </p:cNvSpPr>
          <p:nvPr>
            <p:ph idx="1"/>
          </p:nvPr>
        </p:nvSpPr>
        <p:spPr>
          <a:xfrm>
            <a:off x="4000496" y="1357298"/>
            <a:ext cx="4686304" cy="5143536"/>
          </a:xfrm>
        </p:spPr>
        <p:txBody>
          <a:bodyPr>
            <a:normAutofit fontScale="62500" lnSpcReduction="20000"/>
          </a:bodyPr>
          <a:lstStyle/>
          <a:p>
            <a:pPr>
              <a:buNone/>
            </a:pPr>
            <a:r>
              <a:rPr lang="ru-RU" b="1" i="1" dirty="0" smtClean="0">
                <a:solidFill>
                  <a:schemeClr val="tx1"/>
                </a:solidFill>
              </a:rPr>
              <a:t>    </a:t>
            </a:r>
            <a:r>
              <a:rPr lang="ru-RU" b="1" i="1" dirty="0" smtClean="0">
                <a:solidFill>
                  <a:schemeClr val="tx1"/>
                </a:solidFill>
              </a:rPr>
              <a:t> Ее </a:t>
            </a:r>
            <a:r>
              <a:rPr lang="ru-RU" b="1" i="1" dirty="0" smtClean="0">
                <a:solidFill>
                  <a:schemeClr val="tx1"/>
                </a:solidFill>
              </a:rPr>
              <a:t>зовут </a:t>
            </a:r>
            <a:r>
              <a:rPr lang="ru-RU" b="1" i="1" dirty="0" err="1" smtClean="0">
                <a:solidFill>
                  <a:schemeClr val="tx1"/>
                </a:solidFill>
              </a:rPr>
              <a:t>Блю</a:t>
            </a:r>
            <a:r>
              <a:rPr lang="ru-RU" b="1" i="1" dirty="0" smtClean="0">
                <a:solidFill>
                  <a:schemeClr val="tx1"/>
                </a:solidFill>
              </a:rPr>
              <a:t>. </a:t>
            </a:r>
            <a:r>
              <a:rPr lang="ru-RU" b="1" i="1" dirty="0" err="1" smtClean="0">
                <a:solidFill>
                  <a:schemeClr val="tx1"/>
                </a:solidFill>
              </a:rPr>
              <a:t>Блю</a:t>
            </a:r>
            <a:r>
              <a:rPr lang="ru-RU" b="1" i="1" dirty="0" smtClean="0">
                <a:solidFill>
                  <a:schemeClr val="tx1"/>
                </a:solidFill>
              </a:rPr>
              <a:t> </a:t>
            </a:r>
            <a:r>
              <a:rPr lang="ru-RU" b="1" i="1" dirty="0" err="1" smtClean="0">
                <a:solidFill>
                  <a:schemeClr val="tx1"/>
                </a:solidFill>
              </a:rPr>
              <a:t>Вэнити</a:t>
            </a:r>
            <a:r>
              <a:rPr lang="ru-RU" b="1" i="1" dirty="0" smtClean="0">
                <a:solidFill>
                  <a:schemeClr val="tx1"/>
                </a:solidFill>
              </a:rPr>
              <a:t>. И она пациентка психиатрической больницы. Совсем недавно у нее было все: мама, любимая книга, свободное время. Теперь остались лишь страх, сомнения и мысли о </a:t>
            </a:r>
            <a:r>
              <a:rPr lang="ru-RU" b="1" i="1" dirty="0" err="1" smtClean="0">
                <a:solidFill>
                  <a:schemeClr val="tx1"/>
                </a:solidFill>
              </a:rPr>
              <a:t>Дороти</a:t>
            </a:r>
            <a:r>
              <a:rPr lang="ru-RU" b="1" i="1" dirty="0" smtClean="0">
                <a:solidFill>
                  <a:schemeClr val="tx1"/>
                </a:solidFill>
              </a:rPr>
              <a:t> – той самой, что шла по дороге из желтого кирпича. </a:t>
            </a:r>
            <a:r>
              <a:rPr lang="ru-RU" b="1" i="1" dirty="0" err="1" smtClean="0">
                <a:solidFill>
                  <a:schemeClr val="tx1"/>
                </a:solidFill>
              </a:rPr>
              <a:t>Блю</a:t>
            </a:r>
            <a:r>
              <a:rPr lang="ru-RU" b="1" i="1" dirty="0" smtClean="0">
                <a:solidFill>
                  <a:schemeClr val="tx1"/>
                </a:solidFill>
              </a:rPr>
              <a:t> не скрыться, не спрятаться от себя. И страшный секрет останется с ней – куда бы она ни ушла. Каждый день в зеркале она будет видеть лицо без всякого выражения, бледную кожу и грустные глаза. А еще человека, признавшегося в страшном – в убийстве.</a:t>
            </a:r>
            <a:endParaRPr lang="ru-RU" b="1" i="1" dirty="0">
              <a:solidFill>
                <a:schemeClr val="tx1"/>
              </a:solidFill>
            </a:endParaRPr>
          </a:p>
        </p:txBody>
      </p:sp>
      <p:pic>
        <p:nvPicPr>
          <p:cNvPr id="4" name="Рисунок 3" descr="5.jpeg"/>
          <p:cNvPicPr>
            <a:picLocks noChangeAspect="1"/>
          </p:cNvPicPr>
          <p:nvPr/>
        </p:nvPicPr>
        <p:blipFill>
          <a:blip r:embed="rId3"/>
          <a:stretch>
            <a:fillRect/>
          </a:stretch>
        </p:blipFill>
        <p:spPr>
          <a:xfrm>
            <a:off x="571472" y="1142984"/>
            <a:ext cx="3243714" cy="5214974"/>
          </a:xfrm>
          <a:prstGeom prst="rect">
            <a:avLst/>
          </a:prstGeom>
        </p:spPr>
      </p:pic>
    </p:spTree>
  </p:cSld>
  <p:clrMapOvr>
    <a:masterClrMapping/>
  </p:clrMapOvr>
  <p:transition spd="slow">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Солнце тоже звезда</a:t>
            </a:r>
            <a:endParaRPr lang="ru-RU" sz="3600" dirty="0">
              <a:solidFill>
                <a:srgbClr val="FF0000"/>
              </a:solidFill>
            </a:endParaRPr>
          </a:p>
        </p:txBody>
      </p:sp>
      <p:sp>
        <p:nvSpPr>
          <p:cNvPr id="3" name="Содержимое 2"/>
          <p:cNvSpPr>
            <a:spLocks noGrp="1"/>
          </p:cNvSpPr>
          <p:nvPr>
            <p:ph idx="1"/>
          </p:nvPr>
        </p:nvSpPr>
        <p:spPr>
          <a:xfrm>
            <a:off x="3786182" y="1214422"/>
            <a:ext cx="5143536" cy="5786478"/>
          </a:xfrm>
        </p:spPr>
        <p:txBody>
          <a:bodyPr>
            <a:normAutofit fontScale="55000" lnSpcReduction="20000"/>
          </a:bodyPr>
          <a:lstStyle/>
          <a:p>
            <a:pPr>
              <a:buNone/>
            </a:pPr>
            <a:r>
              <a:rPr lang="ru-RU" dirty="0" smtClean="0"/>
              <a:t>       </a:t>
            </a:r>
            <a:r>
              <a:rPr lang="ru-RU" b="1" i="1" dirty="0" smtClean="0">
                <a:solidFill>
                  <a:schemeClr val="tx1"/>
                </a:solidFill>
              </a:rPr>
              <a:t>Любовь как глоток свежего воздуха! Но что на это скажет Вселенная? Ведь у нее определенно есть свои планы! Наташа </a:t>
            </a:r>
            <a:r>
              <a:rPr lang="ru-RU" b="1" i="1" dirty="0" err="1" smtClean="0">
                <a:solidFill>
                  <a:schemeClr val="tx1"/>
                </a:solidFill>
              </a:rPr>
              <a:t>Кингсли</a:t>
            </a:r>
            <a:r>
              <a:rPr lang="ru-RU" b="1" i="1" dirty="0" smtClean="0">
                <a:solidFill>
                  <a:schemeClr val="tx1"/>
                </a:solidFill>
              </a:rPr>
              <a:t> - семнадцатилетняя американка. Она называет себя реалисткой, любит науку и верит только в факты. Даниэль </a:t>
            </a:r>
            <a:r>
              <a:rPr lang="ru-RU" b="1" i="1" dirty="0" err="1" smtClean="0">
                <a:solidFill>
                  <a:schemeClr val="tx1"/>
                </a:solidFill>
              </a:rPr>
              <a:t>Чжэ</a:t>
            </a:r>
            <a:r>
              <a:rPr lang="ru-RU" b="1" i="1" dirty="0" smtClean="0">
                <a:solidFill>
                  <a:schemeClr val="tx1"/>
                </a:solidFill>
              </a:rPr>
              <a:t> Вон </a:t>
            </a:r>
            <a:r>
              <a:rPr lang="ru-RU" b="1" i="1" dirty="0" err="1" smtClean="0">
                <a:solidFill>
                  <a:schemeClr val="tx1"/>
                </a:solidFill>
              </a:rPr>
              <a:t>Бэ</a:t>
            </a:r>
            <a:r>
              <a:rPr lang="ru-RU" b="1" i="1" dirty="0" smtClean="0">
                <a:solidFill>
                  <a:schemeClr val="tx1"/>
                </a:solidFill>
              </a:rPr>
              <a:t> - настоящий романтик. Он мечтает стать поэтом, но родители против: они отправляют его учиться на врача. Но даже в этой ситуации молодой человек не теряет веры в свое будущее, он жизнелюбив и готов к любым превратностям судьбы. Хотя… Однажды их миры сталкиваются. Это удивительно, ведь они такие разные. И происходит это: любовь с первого взгляда, но скорее </a:t>
            </a:r>
            <a:r>
              <a:rPr lang="ru-RU" b="1" i="1" dirty="0" err="1" smtClean="0">
                <a:solidFill>
                  <a:schemeClr val="tx1"/>
                </a:solidFill>
              </a:rPr>
              <a:t>koi</a:t>
            </a:r>
            <a:r>
              <a:rPr lang="ru-RU" b="1" i="1" dirty="0" smtClean="0">
                <a:solidFill>
                  <a:schemeClr val="tx1"/>
                </a:solidFill>
              </a:rPr>
              <a:t> </a:t>
            </a:r>
            <a:r>
              <a:rPr lang="ru-RU" b="1" i="1" dirty="0" err="1" smtClean="0">
                <a:solidFill>
                  <a:schemeClr val="tx1"/>
                </a:solidFill>
              </a:rPr>
              <a:t>no</a:t>
            </a:r>
            <a:r>
              <a:rPr lang="ru-RU" b="1" i="1" dirty="0" smtClean="0">
                <a:solidFill>
                  <a:schemeClr val="tx1"/>
                </a:solidFill>
              </a:rPr>
              <a:t> </a:t>
            </a:r>
            <a:r>
              <a:rPr lang="ru-RU" b="1" i="1" dirty="0" err="1" smtClean="0">
                <a:solidFill>
                  <a:schemeClr val="tx1"/>
                </a:solidFill>
              </a:rPr>
              <a:t>yokan</a:t>
            </a:r>
            <a:r>
              <a:rPr lang="ru-RU" b="1" i="1" dirty="0" smtClean="0">
                <a:solidFill>
                  <a:schemeClr val="tx1"/>
                </a:solidFill>
              </a:rPr>
              <a:t> - с японского "предчувствие любви", когда ты еще не любишь человека, но уверен, что полюбишь наверняка. Волнующий и обнадеживающий роман о первой любви, семье, науке и взаимосвязанности всего в этом мире. </a:t>
            </a:r>
            <a:endParaRPr lang="ru-RU" b="1" i="1" dirty="0">
              <a:solidFill>
                <a:schemeClr val="tx1"/>
              </a:solidFill>
            </a:endParaRPr>
          </a:p>
        </p:txBody>
      </p:sp>
      <p:pic>
        <p:nvPicPr>
          <p:cNvPr id="4" name="Рисунок 3" descr="5 (1).jpeg"/>
          <p:cNvPicPr>
            <a:picLocks noChangeAspect="1"/>
          </p:cNvPicPr>
          <p:nvPr/>
        </p:nvPicPr>
        <p:blipFill>
          <a:blip r:embed="rId3"/>
          <a:stretch>
            <a:fillRect/>
          </a:stretch>
        </p:blipFill>
        <p:spPr>
          <a:xfrm>
            <a:off x="714348" y="1214422"/>
            <a:ext cx="3226426" cy="5089000"/>
          </a:xfrm>
          <a:prstGeom prst="rect">
            <a:avLst/>
          </a:prstGeom>
        </p:spPr>
      </p:pic>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25000" r="-25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58204" cy="6357958"/>
          </a:xfrm>
        </p:spPr>
        <p:txBody>
          <a:bodyPr>
            <a:normAutofit fontScale="55000" lnSpcReduction="20000"/>
          </a:bodyPr>
          <a:lstStyle/>
          <a:p>
            <a:pPr>
              <a:buNone/>
            </a:pPr>
            <a:r>
              <a:rPr lang="ru-RU" sz="4400" dirty="0" smtClean="0">
                <a:solidFill>
                  <a:srgbClr val="FFC000"/>
                </a:solidFill>
              </a:rPr>
              <a:t>    </a:t>
            </a:r>
            <a:r>
              <a:rPr lang="ru-RU" sz="4400" u="sng" dirty="0" smtClean="0">
                <a:solidFill>
                  <a:srgbClr val="FFC000"/>
                </a:solidFill>
              </a:rPr>
              <a:t>Справка</a:t>
            </a:r>
          </a:p>
          <a:p>
            <a:pPr>
              <a:buNone/>
            </a:pPr>
            <a:r>
              <a:rPr lang="ru-RU" b="1" dirty="0" smtClean="0"/>
              <a:t>     </a:t>
            </a:r>
            <a:r>
              <a:rPr lang="ru-RU" b="1" i="1" dirty="0" err="1" smtClean="0">
                <a:solidFill>
                  <a:schemeClr val="tx1"/>
                </a:solidFill>
              </a:rPr>
              <a:t>Онлайн-игра</a:t>
            </a:r>
            <a:r>
              <a:rPr lang="ru-RU" b="1" i="1" dirty="0" smtClean="0">
                <a:solidFill>
                  <a:schemeClr val="tx1"/>
                </a:solidFill>
              </a:rPr>
              <a:t> (от англ. </a:t>
            </a:r>
            <a:r>
              <a:rPr lang="ru-RU" b="1" i="1" dirty="0" err="1" smtClean="0">
                <a:solidFill>
                  <a:schemeClr val="tx1"/>
                </a:solidFill>
              </a:rPr>
              <a:t>online</a:t>
            </a:r>
            <a:r>
              <a:rPr lang="ru-RU" b="1" i="1" dirty="0" smtClean="0">
                <a:solidFill>
                  <a:schemeClr val="tx1"/>
                </a:solidFill>
              </a:rPr>
              <a:t> — на линии, на связи) —компьютерная игра, использующая постоянное соединение с Интернетом. Следует разделять понятия «сетевые игры» и «</a:t>
            </a:r>
            <a:r>
              <a:rPr lang="ru-RU" b="1" i="1" dirty="0" err="1" smtClean="0">
                <a:solidFill>
                  <a:schemeClr val="tx1"/>
                </a:solidFill>
              </a:rPr>
              <a:t>онлайн-игры</a:t>
            </a:r>
            <a:r>
              <a:rPr lang="ru-RU" b="1" i="1" dirty="0" smtClean="0">
                <a:solidFill>
                  <a:schemeClr val="tx1"/>
                </a:solidFill>
              </a:rPr>
              <a:t>». Массовая многопользовательская ролевая </a:t>
            </a:r>
            <a:r>
              <a:rPr lang="ru-RU" b="1" i="1" dirty="0" err="1" smtClean="0">
                <a:solidFill>
                  <a:schemeClr val="tx1"/>
                </a:solidFill>
              </a:rPr>
              <a:t>онлайн-игра</a:t>
            </a:r>
            <a:r>
              <a:rPr lang="ru-RU" b="1" i="1" dirty="0" smtClean="0">
                <a:solidFill>
                  <a:schemeClr val="tx1"/>
                </a:solidFill>
              </a:rPr>
              <a:t> или ММОРПГ (англ. </a:t>
            </a:r>
            <a:r>
              <a:rPr lang="ru-RU" b="1" i="1" dirty="0" err="1" smtClean="0">
                <a:solidFill>
                  <a:schemeClr val="tx1"/>
                </a:solidFill>
              </a:rPr>
              <a:t>Massively</a:t>
            </a:r>
            <a:r>
              <a:rPr lang="ru-RU" b="1" i="1" dirty="0" smtClean="0">
                <a:solidFill>
                  <a:schemeClr val="tx1"/>
                </a:solidFill>
              </a:rPr>
              <a:t> </a:t>
            </a:r>
            <a:r>
              <a:rPr lang="ru-RU" b="1" i="1" dirty="0" err="1" smtClean="0">
                <a:solidFill>
                  <a:schemeClr val="tx1"/>
                </a:solidFill>
              </a:rPr>
              <a:t>multiplayer</a:t>
            </a:r>
            <a:r>
              <a:rPr lang="ru-RU" b="1" i="1" dirty="0" smtClean="0">
                <a:solidFill>
                  <a:schemeClr val="tx1"/>
                </a:solidFill>
              </a:rPr>
              <a:t> </a:t>
            </a:r>
            <a:r>
              <a:rPr lang="ru-RU" b="1" i="1" dirty="0" err="1" smtClean="0">
                <a:solidFill>
                  <a:schemeClr val="tx1"/>
                </a:solidFill>
              </a:rPr>
              <a:t>online</a:t>
            </a:r>
            <a:r>
              <a:rPr lang="ru-RU" b="1" i="1" dirty="0" smtClean="0">
                <a:solidFill>
                  <a:schemeClr val="tx1"/>
                </a:solidFill>
              </a:rPr>
              <a:t> </a:t>
            </a:r>
            <a:r>
              <a:rPr lang="ru-RU" b="1" i="1" dirty="0" err="1" smtClean="0">
                <a:solidFill>
                  <a:schemeClr val="tx1"/>
                </a:solidFill>
              </a:rPr>
              <a:t>role-playing</a:t>
            </a:r>
            <a:r>
              <a:rPr lang="ru-RU" b="1" i="1" dirty="0" smtClean="0">
                <a:solidFill>
                  <a:schemeClr val="tx1"/>
                </a:solidFill>
              </a:rPr>
              <a:t> </a:t>
            </a:r>
            <a:r>
              <a:rPr lang="ru-RU" b="1" i="1" dirty="0" err="1" smtClean="0">
                <a:solidFill>
                  <a:schemeClr val="tx1"/>
                </a:solidFill>
              </a:rPr>
              <a:t>game</a:t>
            </a:r>
            <a:r>
              <a:rPr lang="ru-RU" b="1" i="1" dirty="0" smtClean="0">
                <a:solidFill>
                  <a:schemeClr val="tx1"/>
                </a:solidFill>
              </a:rPr>
              <a:t>, MMORPG) — компьютерная игра, в которой жанр ролевых игр совмещается с жанром массовых </a:t>
            </a:r>
            <a:r>
              <a:rPr lang="ru-RU" b="1" i="1" dirty="0" err="1" smtClean="0">
                <a:solidFill>
                  <a:schemeClr val="tx1"/>
                </a:solidFill>
              </a:rPr>
              <a:t>онлайн-игр</a:t>
            </a:r>
            <a:r>
              <a:rPr lang="ru-RU" b="1" i="1" dirty="0" smtClean="0">
                <a:solidFill>
                  <a:schemeClr val="tx1"/>
                </a:solidFill>
              </a:rPr>
              <a:t>. MMORPG могут быть представлены в том числе и в </a:t>
            </a:r>
            <a:r>
              <a:rPr lang="ru-RU" b="1" i="1" dirty="0" err="1" smtClean="0">
                <a:solidFill>
                  <a:schemeClr val="tx1"/>
                </a:solidFill>
              </a:rPr>
              <a:t>браузерном</a:t>
            </a:r>
            <a:r>
              <a:rPr lang="ru-RU" b="1" i="1" dirty="0" smtClean="0">
                <a:solidFill>
                  <a:schemeClr val="tx1"/>
                </a:solidFill>
              </a:rPr>
              <a:t> виде, однако основной чертой жанра является взаимодействие большого числа игроков в рамках виртуального мира.</a:t>
            </a:r>
          </a:p>
          <a:p>
            <a:pPr>
              <a:buNone/>
            </a:pPr>
            <a:r>
              <a:rPr lang="ru-RU" b="1" i="1" dirty="0" smtClean="0">
                <a:solidFill>
                  <a:schemeClr val="tx1"/>
                </a:solidFill>
              </a:rPr>
              <a:t>      Как и в любой другой ролевой игре, игрок принимает на себя роль персонажа (часто принадлежащего к </a:t>
            </a:r>
            <a:r>
              <a:rPr lang="ru-RU" b="1" i="1" dirty="0" err="1" smtClean="0">
                <a:solidFill>
                  <a:schemeClr val="tx1"/>
                </a:solidFill>
              </a:rPr>
              <a:t>фэнтезийному</a:t>
            </a:r>
            <a:r>
              <a:rPr lang="ru-RU" b="1" i="1" dirty="0" smtClean="0">
                <a:solidFill>
                  <a:schemeClr val="tx1"/>
                </a:solidFill>
              </a:rPr>
              <a:t> или научно-фантастическому миру) и начинает управлять многообразием его действий. MMORPG отличаются от однопользовательских или небольших многопользовательских ролевых </a:t>
            </a:r>
            <a:r>
              <a:rPr lang="ru-RU" b="1" i="1" dirty="0" err="1" smtClean="0">
                <a:solidFill>
                  <a:schemeClr val="tx1"/>
                </a:solidFill>
              </a:rPr>
              <a:t>онлайн-игр</a:t>
            </a:r>
            <a:r>
              <a:rPr lang="ru-RU" b="1" i="1" dirty="0" smtClean="0">
                <a:solidFill>
                  <a:schemeClr val="tx1"/>
                </a:solidFill>
              </a:rPr>
              <a:t> не только количеством игроков, но и постоянно существующим игровым миром (который обычно поддерживается силами издателя игры), существующим вне зависимости от выхода из него отдельного игрока.</a:t>
            </a:r>
          </a:p>
          <a:p>
            <a:pPr>
              <a:buNone/>
            </a:pPr>
            <a:r>
              <a:rPr lang="ru-RU" b="1" i="1" dirty="0" smtClean="0">
                <a:solidFill>
                  <a:schemeClr val="tx1"/>
                </a:solidFill>
              </a:rPr>
              <a:t>      В MMORPG играют по всему миру. Большинство современных MMORPG основаны на тематике традиционного </a:t>
            </a:r>
            <a:r>
              <a:rPr lang="ru-RU" b="1" i="1" u="sng" dirty="0" err="1" smtClean="0">
                <a:solidFill>
                  <a:schemeClr val="tx1"/>
                </a:solidFill>
                <a:hlinkClick r:id="rId3" tooltip="Фэнтези"/>
              </a:rPr>
              <a:t>фэнтези</a:t>
            </a:r>
            <a:r>
              <a:rPr lang="ru-RU" b="1" i="1" u="sng" dirty="0" smtClean="0">
                <a:solidFill>
                  <a:schemeClr val="tx1"/>
                </a:solidFill>
              </a:rPr>
              <a:t>. </a:t>
            </a:r>
            <a:r>
              <a:rPr lang="ru-RU" b="1" i="1" dirty="0" smtClean="0">
                <a:solidFill>
                  <a:schemeClr val="tx1"/>
                </a:solidFill>
              </a:rPr>
              <a:t>Существуют и гибридные тематики, в которых определенные аспекты </a:t>
            </a:r>
            <a:r>
              <a:rPr lang="ru-RU" b="1" i="1" dirty="0" err="1" smtClean="0">
                <a:solidFill>
                  <a:schemeClr val="tx1"/>
                </a:solidFill>
              </a:rPr>
              <a:t>фэнтези</a:t>
            </a:r>
            <a:r>
              <a:rPr lang="ru-RU" b="1" i="1" dirty="0" smtClean="0">
                <a:solidFill>
                  <a:schemeClr val="tx1"/>
                </a:solidFill>
              </a:rPr>
              <a:t> сливаются или заменяются таковыми из миров </a:t>
            </a:r>
            <a:r>
              <a:rPr lang="ru-RU" b="1" i="1" dirty="0" smtClean="0">
                <a:solidFill>
                  <a:schemeClr val="tx1"/>
                </a:solidFill>
                <a:hlinkClick r:id="rId4" tooltip="Научная фантастика"/>
              </a:rPr>
              <a:t>научной фантастики</a:t>
            </a:r>
            <a:r>
              <a:rPr lang="ru-RU" b="1" i="1" dirty="0" smtClean="0">
                <a:solidFill>
                  <a:schemeClr val="tx1"/>
                </a:solidFill>
              </a:rPr>
              <a:t>, «меча и магии» или </a:t>
            </a:r>
            <a:r>
              <a:rPr lang="ru-RU" b="1" i="1" dirty="0" smtClean="0">
                <a:solidFill>
                  <a:schemeClr val="tx1"/>
                </a:solidFill>
                <a:hlinkClick r:id="rId5" tooltip="Криминальный роман (жанр)"/>
              </a:rPr>
              <a:t>криминальных романов</a:t>
            </a:r>
            <a:r>
              <a:rPr lang="ru-RU" b="1" i="1" dirty="0" smtClean="0">
                <a:solidFill>
                  <a:schemeClr val="tx1"/>
                </a:solidFill>
              </a:rPr>
              <a:t>. </a:t>
            </a:r>
          </a:p>
          <a:p>
            <a:pPr>
              <a:buNone/>
            </a:pPr>
            <a:endParaRPr lang="ru-RU" b="1" i="1" u="sng" dirty="0" smtClean="0">
              <a:solidFill>
                <a:schemeClr val="tx1"/>
              </a:solidFill>
            </a:endParaRPr>
          </a:p>
          <a:p>
            <a:pPr>
              <a:buNone/>
            </a:pPr>
            <a:endParaRPr lang="ru-RU" u="sng" dirty="0">
              <a:solidFill>
                <a:srgbClr val="FFC000"/>
              </a:solidFill>
            </a:endParaRPr>
          </a:p>
        </p:txBody>
      </p:sp>
    </p:spTree>
  </p:cSld>
  <p:clrMapOvr>
    <a:masterClrMapping/>
  </p:clrMapOvr>
  <p:transition spd="slow">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31000" r="-3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00042"/>
            <a:ext cx="8643998" cy="7500990"/>
          </a:xfrm>
        </p:spPr>
        <p:txBody>
          <a:bodyPr>
            <a:normAutofit fontScale="47500" lnSpcReduction="20000"/>
          </a:bodyPr>
          <a:lstStyle/>
          <a:p>
            <a:pPr>
              <a:buNone/>
            </a:pPr>
            <a:r>
              <a:rPr lang="ru-RU" b="1" i="1" dirty="0" smtClean="0">
                <a:solidFill>
                  <a:schemeClr val="tx1"/>
                </a:solidFill>
              </a:rPr>
              <a:t>       Также MMORPG могут заимствовать материал для вселенной из </a:t>
            </a:r>
            <a:r>
              <a:rPr lang="ru-RU" b="1" i="1" dirty="0" smtClean="0">
                <a:solidFill>
                  <a:schemeClr val="tx1"/>
                </a:solidFill>
                <a:hlinkClick r:id="rId3" tooltip="Комиксы США (страница отсутствует)"/>
              </a:rPr>
              <a:t>американских комиксов</a:t>
            </a:r>
            <a:r>
              <a:rPr lang="ru-RU" b="1" i="1" dirty="0" smtClean="0">
                <a:solidFill>
                  <a:schemeClr val="tx1"/>
                </a:solidFill>
              </a:rPr>
              <a:t> , </a:t>
            </a:r>
            <a:r>
              <a:rPr lang="ru-RU" b="1" i="1" dirty="0" smtClean="0">
                <a:solidFill>
                  <a:schemeClr val="tx1"/>
                </a:solidFill>
                <a:hlinkClick r:id="rId4" tooltip="Оккультизм"/>
              </a:rPr>
              <a:t>оккультизма</a:t>
            </a:r>
            <a:r>
              <a:rPr lang="ru-RU" b="1" i="1" dirty="0" smtClean="0">
                <a:solidFill>
                  <a:schemeClr val="tx1"/>
                </a:solidFill>
              </a:rPr>
              <a:t> и других жанров. В играх эти аспекты часто переосмыслены и представлены в виде таких типовых заданий и ситуаций как </a:t>
            </a:r>
            <a:r>
              <a:rPr lang="ru-RU" b="1" i="1" dirty="0" err="1" smtClean="0">
                <a:solidFill>
                  <a:schemeClr val="tx1"/>
                </a:solidFill>
              </a:rPr>
              <a:t>квесты</a:t>
            </a:r>
            <a:r>
              <a:rPr lang="ru-RU" b="1" i="1" dirty="0" smtClean="0">
                <a:solidFill>
                  <a:schemeClr val="tx1"/>
                </a:solidFill>
              </a:rPr>
              <a:t>, монстры и добыча игрока. Несмотря на то, что игровые вселенные виртуальны, отношения между людьми в них вполне реальные, поэтому MMORPG являются хорошим инструментом для психологических и социологических исследований. Клинический психолог Шерри </a:t>
            </a:r>
            <a:r>
              <a:rPr lang="ru-RU" b="1" i="1" dirty="0" err="1" smtClean="0">
                <a:solidFill>
                  <a:schemeClr val="tx1"/>
                </a:solidFill>
              </a:rPr>
              <a:t>Теркл</a:t>
            </a:r>
            <a:r>
              <a:rPr lang="ru-RU" b="1" i="1" dirty="0" smtClean="0">
                <a:solidFill>
                  <a:schemeClr val="tx1"/>
                </a:solidFill>
              </a:rPr>
              <a:t> (</a:t>
            </a:r>
            <a:r>
              <a:rPr lang="ru-RU" b="1" i="1" dirty="0" err="1" smtClean="0">
                <a:solidFill>
                  <a:schemeClr val="tx1"/>
                </a:solidFill>
              </a:rPr>
              <a:t>Sherry</a:t>
            </a:r>
            <a:r>
              <a:rPr lang="ru-RU" b="1" i="1" dirty="0" smtClean="0">
                <a:solidFill>
                  <a:schemeClr val="tx1"/>
                </a:solidFill>
              </a:rPr>
              <a:t> </a:t>
            </a:r>
            <a:r>
              <a:rPr lang="ru-RU" b="1" i="1" dirty="0" err="1" smtClean="0">
                <a:solidFill>
                  <a:schemeClr val="tx1"/>
                </a:solidFill>
              </a:rPr>
              <a:t>Turkle</a:t>
            </a:r>
            <a:r>
              <a:rPr lang="ru-RU" b="1" i="1" dirty="0" smtClean="0">
                <a:solidFill>
                  <a:schemeClr val="tx1"/>
                </a:solidFill>
              </a:rPr>
              <a:t>) провела опросы пользователей компьютеров, включая любителей компьютерных игр. Она обнаружила, что многие из этих людей обладают более широкой эмоциональной сферой, поскольку исследовали множество разных ролей (включая половую идентичность), которые предлагаются во многих MMORPG. Многие игроки отметили, что во время игры в MMORPG испытывают очень сильные эмоции, так, среди игроков по статистике около 8,7 % мужчин и 23,2 % женщин осуществляли игровое бракосочетание. Другие исследователи обнаружили, что удовольствие от игры зависит от её социальной проработанности: от редких стычек между игроками до высокоорганизованной игры в структурированных группах.</a:t>
            </a:r>
          </a:p>
          <a:p>
            <a:pPr>
              <a:buNone/>
            </a:pPr>
            <a:r>
              <a:rPr lang="ru-RU" b="1" i="1" dirty="0" smtClean="0">
                <a:solidFill>
                  <a:schemeClr val="tx1"/>
                </a:solidFill>
              </a:rPr>
              <a:t>       В своей работе </a:t>
            </a:r>
            <a:r>
              <a:rPr lang="ru-RU" b="1" i="1" dirty="0" err="1" smtClean="0">
                <a:solidFill>
                  <a:schemeClr val="tx1"/>
                </a:solidFill>
              </a:rPr>
              <a:t>Захир</a:t>
            </a:r>
            <a:r>
              <a:rPr lang="ru-RU" b="1" i="1" dirty="0" smtClean="0">
                <a:solidFill>
                  <a:schemeClr val="tx1"/>
                </a:solidFill>
              </a:rPr>
              <a:t> </a:t>
            </a:r>
            <a:r>
              <a:rPr lang="ru-RU" b="1" i="1" dirty="0" err="1" smtClean="0">
                <a:solidFill>
                  <a:schemeClr val="tx1"/>
                </a:solidFill>
              </a:rPr>
              <a:t>Хуссейн</a:t>
            </a:r>
            <a:r>
              <a:rPr lang="ru-RU" b="1" i="1" dirty="0" smtClean="0">
                <a:solidFill>
                  <a:schemeClr val="tx1"/>
                </a:solidFill>
              </a:rPr>
              <a:t> (</a:t>
            </a:r>
            <a:r>
              <a:rPr lang="ru-RU" b="1" i="1" dirty="0" err="1" smtClean="0">
                <a:solidFill>
                  <a:schemeClr val="tx1"/>
                </a:solidFill>
              </a:rPr>
              <a:t>Zaheer</a:t>
            </a:r>
            <a:r>
              <a:rPr lang="ru-RU" b="1" i="1" dirty="0" smtClean="0">
                <a:solidFill>
                  <a:schemeClr val="tx1"/>
                </a:solidFill>
              </a:rPr>
              <a:t> </a:t>
            </a:r>
            <a:r>
              <a:rPr lang="ru-RU" b="1" i="1" dirty="0" err="1" smtClean="0">
                <a:solidFill>
                  <a:schemeClr val="tx1"/>
                </a:solidFill>
              </a:rPr>
              <a:t>Hussain</a:t>
            </a:r>
            <a:r>
              <a:rPr lang="ru-RU" b="1" i="1" dirty="0" smtClean="0">
                <a:solidFill>
                  <a:schemeClr val="tx1"/>
                </a:solidFill>
              </a:rPr>
              <a:t>) и Марк </a:t>
            </a:r>
            <a:r>
              <a:rPr lang="ru-RU" b="1" i="1" dirty="0" err="1" smtClean="0">
                <a:solidFill>
                  <a:schemeClr val="tx1"/>
                </a:solidFill>
              </a:rPr>
              <a:t>Гриффитс</a:t>
            </a:r>
            <a:r>
              <a:rPr lang="ru-RU" b="1" i="1" dirty="0" smtClean="0">
                <a:solidFill>
                  <a:schemeClr val="tx1"/>
                </a:solidFill>
              </a:rPr>
              <a:t> (</a:t>
            </a:r>
            <a:r>
              <a:rPr lang="ru-RU" b="1" i="1" dirty="0" err="1" smtClean="0">
                <a:solidFill>
                  <a:schemeClr val="tx1"/>
                </a:solidFill>
              </a:rPr>
              <a:t>Mark</a:t>
            </a:r>
            <a:r>
              <a:rPr lang="ru-RU" b="1" i="1" dirty="0" smtClean="0">
                <a:solidFill>
                  <a:schemeClr val="tx1"/>
                </a:solidFill>
              </a:rPr>
              <a:t> </a:t>
            </a:r>
            <a:r>
              <a:rPr lang="ru-RU" b="1" i="1" dirty="0" err="1" smtClean="0">
                <a:solidFill>
                  <a:schemeClr val="tx1"/>
                </a:solidFill>
              </a:rPr>
              <a:t>Griffiths</a:t>
            </a:r>
            <a:r>
              <a:rPr lang="ru-RU" b="1" i="1" dirty="0" smtClean="0">
                <a:solidFill>
                  <a:schemeClr val="tx1"/>
                </a:solidFill>
              </a:rPr>
              <a:t>) отмечают, что примерно одна пятая игроков (21 %) ответили, что предпочитают онлайновые социальные отношения реальным. Значительно большее количество игроков-мужчин, чем женщин, ответило, что считают общение в сети более простым, чем в реальности. </a:t>
            </a:r>
          </a:p>
          <a:p>
            <a:pPr>
              <a:buNone/>
            </a:pPr>
            <a:r>
              <a:rPr lang="ru-RU" b="1" i="1" dirty="0" smtClean="0">
                <a:solidFill>
                  <a:schemeClr val="tx1"/>
                </a:solidFill>
              </a:rPr>
              <a:t>       ММО – равняет всех. </a:t>
            </a:r>
            <a:br>
              <a:rPr lang="ru-RU" b="1" i="1" dirty="0" smtClean="0">
                <a:solidFill>
                  <a:schemeClr val="tx1"/>
                </a:solidFill>
              </a:rPr>
            </a:br>
            <a:r>
              <a:rPr lang="ru-RU" b="1" i="1" dirty="0" smtClean="0">
                <a:solidFill>
                  <a:schemeClr val="tx1"/>
                </a:solidFill>
              </a:rPr>
              <a:t>Здесь не важно какого ты возраста и социального положения – это совершенно другой мир, живущий по своим законам и правилам. Так, например 12-ти летний мальчишка может запросто управлять целым кланом. В его подчинении может находиться огромное количество персонажей, за которыми возможно сидят директора, лекторы, менеджеры, имеющий более высокий статус в реальной жизни.</a:t>
            </a:r>
          </a:p>
          <a:p>
            <a:pPr>
              <a:buNone/>
            </a:pPr>
            <a:endParaRPr lang="ru-RU" dirty="0"/>
          </a:p>
        </p:txBody>
      </p:sp>
    </p:spTree>
  </p:cSld>
  <p:clrMapOvr>
    <a:masterClrMapping/>
  </p:clrMapOvr>
  <p:transition spd="slow">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smtClean="0">
                <a:solidFill>
                  <a:srgbClr val="FF0000"/>
                </a:solidFill>
              </a:rPr>
              <a:t>Варкрафт</a:t>
            </a:r>
            <a:endParaRPr lang="ru-RU" sz="3600" dirty="0">
              <a:solidFill>
                <a:srgbClr val="FF0000"/>
              </a:solidFill>
            </a:endParaRPr>
          </a:p>
        </p:txBody>
      </p:sp>
      <p:sp>
        <p:nvSpPr>
          <p:cNvPr id="3" name="Содержимое 2"/>
          <p:cNvSpPr>
            <a:spLocks noGrp="1"/>
          </p:cNvSpPr>
          <p:nvPr>
            <p:ph idx="1"/>
          </p:nvPr>
        </p:nvSpPr>
        <p:spPr>
          <a:xfrm>
            <a:off x="4143372" y="1285860"/>
            <a:ext cx="4572032" cy="5572140"/>
          </a:xfrm>
        </p:spPr>
        <p:txBody>
          <a:bodyPr>
            <a:normAutofit fontScale="55000" lnSpcReduction="20000"/>
          </a:bodyPr>
          <a:lstStyle/>
          <a:p>
            <a:pPr>
              <a:buNone/>
            </a:pPr>
            <a:r>
              <a:rPr lang="ru-RU" b="1" i="1" dirty="0" smtClean="0">
                <a:solidFill>
                  <a:schemeClr val="tx1"/>
                </a:solidFill>
              </a:rPr>
              <a:t>     Перед вами официальная </a:t>
            </a:r>
            <a:r>
              <a:rPr lang="ru-RU" b="1" i="1" dirty="0" err="1" smtClean="0">
                <a:solidFill>
                  <a:schemeClr val="tx1"/>
                </a:solidFill>
              </a:rPr>
              <a:t>новеллизация</a:t>
            </a:r>
            <a:r>
              <a:rPr lang="ru-RU" b="1" i="1" dirty="0" smtClean="0">
                <a:solidFill>
                  <a:schemeClr val="tx1"/>
                </a:solidFill>
              </a:rPr>
              <a:t> самого ожидаемого </a:t>
            </a:r>
            <a:r>
              <a:rPr lang="ru-RU" b="1" i="1" dirty="0" err="1" smtClean="0">
                <a:solidFill>
                  <a:schemeClr val="tx1"/>
                </a:solidFill>
              </a:rPr>
              <a:t>блокбастера</a:t>
            </a:r>
            <a:r>
              <a:rPr lang="ru-RU" b="1" i="1" dirty="0" smtClean="0">
                <a:solidFill>
                  <a:schemeClr val="tx1"/>
                </a:solidFill>
              </a:rPr>
              <a:t> 2016 года от </a:t>
            </a:r>
            <a:r>
              <a:rPr lang="ru-RU" b="1" i="1" dirty="0" err="1" smtClean="0">
                <a:solidFill>
                  <a:schemeClr val="tx1"/>
                </a:solidFill>
              </a:rPr>
              <a:t>Legendary</a:t>
            </a:r>
            <a:r>
              <a:rPr lang="ru-RU" b="1" i="1" dirty="0" smtClean="0">
                <a:solidFill>
                  <a:schemeClr val="tx1"/>
                </a:solidFill>
              </a:rPr>
              <a:t> </a:t>
            </a:r>
            <a:r>
              <a:rPr lang="ru-RU" b="1" i="1" dirty="0" err="1" smtClean="0">
                <a:solidFill>
                  <a:schemeClr val="tx1"/>
                </a:solidFill>
              </a:rPr>
              <a:t>Pictures</a:t>
            </a:r>
            <a:r>
              <a:rPr lang="ru-RU" b="1" i="1" dirty="0" smtClean="0">
                <a:solidFill>
                  <a:schemeClr val="tx1"/>
                </a:solidFill>
              </a:rPr>
              <a:t> и </a:t>
            </a:r>
            <a:r>
              <a:rPr lang="ru-RU" b="1" i="1" dirty="0" err="1" smtClean="0">
                <a:solidFill>
                  <a:schemeClr val="tx1"/>
                </a:solidFill>
              </a:rPr>
              <a:t>Universal</a:t>
            </a:r>
            <a:r>
              <a:rPr lang="ru-RU" b="1" i="1" dirty="0" smtClean="0">
                <a:solidFill>
                  <a:schemeClr val="tx1"/>
                </a:solidFill>
              </a:rPr>
              <a:t> </a:t>
            </a:r>
            <a:r>
              <a:rPr lang="ru-RU" b="1" i="1" dirty="0" err="1" smtClean="0">
                <a:solidFill>
                  <a:schemeClr val="tx1"/>
                </a:solidFill>
              </a:rPr>
              <a:t>Pictures</a:t>
            </a:r>
            <a:r>
              <a:rPr lang="ru-RU" b="1" i="1" dirty="0" smtClean="0">
                <a:solidFill>
                  <a:schemeClr val="tx1"/>
                </a:solidFill>
              </a:rPr>
              <a:t>, основанного на глобальном феномене компании </a:t>
            </a:r>
            <a:r>
              <a:rPr lang="ru-RU" b="1" i="1" dirty="0" err="1" smtClean="0">
                <a:solidFill>
                  <a:schemeClr val="tx1"/>
                </a:solidFill>
              </a:rPr>
              <a:t>Blizzard</a:t>
            </a:r>
            <a:r>
              <a:rPr lang="ru-RU" b="1" i="1" dirty="0" smtClean="0">
                <a:solidFill>
                  <a:schemeClr val="tx1"/>
                </a:solidFill>
              </a:rPr>
              <a:t> </a:t>
            </a:r>
            <a:r>
              <a:rPr lang="ru-RU" b="1" i="1" dirty="0" err="1" smtClean="0">
                <a:solidFill>
                  <a:schemeClr val="tx1"/>
                </a:solidFill>
              </a:rPr>
              <a:t>Entertainment</a:t>
            </a:r>
            <a:r>
              <a:rPr lang="ru-RU" b="1" i="1" dirty="0" smtClean="0">
                <a:solidFill>
                  <a:schemeClr val="tx1"/>
                </a:solidFill>
              </a:rPr>
              <a:t>, имя которому - </a:t>
            </a:r>
            <a:r>
              <a:rPr lang="ru-RU" b="1" i="1" dirty="0" err="1" smtClean="0">
                <a:solidFill>
                  <a:schemeClr val="tx1"/>
                </a:solidFill>
              </a:rPr>
              <a:t>Варкрафт</a:t>
            </a:r>
            <a:r>
              <a:rPr lang="ru-RU" b="1" i="1" dirty="0" smtClean="0">
                <a:solidFill>
                  <a:schemeClr val="tx1"/>
                </a:solidFill>
              </a:rPr>
              <a:t>. Мирный </a:t>
            </a:r>
            <a:r>
              <a:rPr lang="ru-RU" b="1" i="1" dirty="0" err="1" smtClean="0">
                <a:solidFill>
                  <a:schemeClr val="tx1"/>
                </a:solidFill>
              </a:rPr>
              <a:t>Азерот</a:t>
            </a:r>
            <a:r>
              <a:rPr lang="ru-RU" b="1" i="1" dirty="0" smtClean="0">
                <a:solidFill>
                  <a:schemeClr val="tx1"/>
                </a:solidFill>
              </a:rPr>
              <a:t> на грани войны: цивилизации угрожает раса свирепых воинов-орков, покидающих умирающий </a:t>
            </a:r>
            <a:r>
              <a:rPr lang="ru-RU" b="1" i="1" dirty="0" err="1" smtClean="0">
                <a:solidFill>
                  <a:schemeClr val="tx1"/>
                </a:solidFill>
              </a:rPr>
              <a:t>Дренор</a:t>
            </a:r>
            <a:r>
              <a:rPr lang="ru-RU" b="1" i="1" dirty="0" smtClean="0">
                <a:solidFill>
                  <a:schemeClr val="tx1"/>
                </a:solidFill>
              </a:rPr>
              <a:t>, чтобы с оружием в руках обрести новый дом. Темный портал соединил два мира, в результате чего одну армию ждет уничтожение, а вторую — вымирание... Два великих героя сражаются по разные стороны конфликта, и когда они сойдутся на поле брани, от результата этой схватки будет зависеть слишком многое…</a:t>
            </a:r>
            <a:endParaRPr lang="ru-RU" b="1" i="1" dirty="0">
              <a:solidFill>
                <a:schemeClr val="tx1"/>
              </a:solidFill>
            </a:endParaRPr>
          </a:p>
        </p:txBody>
      </p:sp>
      <p:pic>
        <p:nvPicPr>
          <p:cNvPr id="4" name="Рисунок 3" descr="9.jpeg"/>
          <p:cNvPicPr>
            <a:picLocks noChangeAspect="1"/>
          </p:cNvPicPr>
          <p:nvPr/>
        </p:nvPicPr>
        <p:blipFill>
          <a:blip r:embed="rId3"/>
          <a:stretch>
            <a:fillRect/>
          </a:stretch>
        </p:blipFill>
        <p:spPr>
          <a:xfrm>
            <a:off x="714348" y="1214422"/>
            <a:ext cx="3271289" cy="5143536"/>
          </a:xfrm>
          <a:prstGeom prst="rect">
            <a:avLst/>
          </a:prstGeom>
        </p:spPr>
      </p:pic>
    </p:spTree>
  </p:cSld>
  <p:clrMapOvr>
    <a:masterClrMapping/>
  </p:clrMapOvr>
  <p:transition spd="slow">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Бета-тестеры поневоле</a:t>
            </a:r>
            <a:endParaRPr lang="ru-RU" sz="3600" dirty="0">
              <a:solidFill>
                <a:srgbClr val="FF0000"/>
              </a:solidFill>
            </a:endParaRPr>
          </a:p>
        </p:txBody>
      </p:sp>
      <p:sp>
        <p:nvSpPr>
          <p:cNvPr id="3" name="Содержимое 2"/>
          <p:cNvSpPr>
            <a:spLocks noGrp="1"/>
          </p:cNvSpPr>
          <p:nvPr>
            <p:ph idx="1"/>
          </p:nvPr>
        </p:nvSpPr>
        <p:spPr>
          <a:xfrm>
            <a:off x="4000496" y="1214422"/>
            <a:ext cx="4543428" cy="5643578"/>
          </a:xfrm>
        </p:spPr>
        <p:txBody>
          <a:bodyPr>
            <a:normAutofit fontScale="47500" lnSpcReduction="20000"/>
          </a:bodyPr>
          <a:lstStyle/>
          <a:p>
            <a:pPr>
              <a:buNone/>
            </a:pPr>
            <a:r>
              <a:rPr lang="ru-RU" dirty="0" smtClean="0"/>
              <a:t>      </a:t>
            </a:r>
            <a:r>
              <a:rPr lang="ru-RU" b="1" i="1" dirty="0" smtClean="0">
                <a:solidFill>
                  <a:schemeClr val="tx1"/>
                </a:solidFill>
              </a:rPr>
              <a:t>Самостоятельный роман из цикла «Миры Бессмертных». Жизнь — странная штука, а судьба часто любит насмехаться над своими избранниками. Иногда ее забавы чересчур жестоки… По крайней мере, над Алексеем и Таей она пошутила сурово... С одной стороны, молодые люди находятся в коме и на этом свете их поддерживает только сложная медицинская аппаратура, а с другой — перед ними уникальный виртуальный мир. Новейший сервер «Миров Бессмертных», на просторах которого Алексею и Тае предстоит стать бета-тестерами по заданию «случайного» знакомого. Целая вселенная, неотличимая от реальности, населенная сказочными существами. Необъятная территория, на которой каждый волен быть храбрым воином или уважаемым магом и есть шанс подружиться с повелителем Темного Леса или влюбиться в красавицу </a:t>
            </a:r>
            <a:r>
              <a:rPr lang="ru-RU" b="1" i="1" dirty="0" err="1" smtClean="0">
                <a:solidFill>
                  <a:schemeClr val="tx1"/>
                </a:solidFill>
              </a:rPr>
              <a:t>эльфийку</a:t>
            </a:r>
            <a:r>
              <a:rPr lang="ru-RU" b="1" i="1" dirty="0" smtClean="0">
                <a:solidFill>
                  <a:schemeClr val="tx1"/>
                </a:solidFill>
              </a:rPr>
              <a:t>. Но так ли на самом деле чудесна и безопасна цифровая действительность и не готовит ли судьба-злодейка очередную каверзу?.. </a:t>
            </a:r>
            <a:endParaRPr lang="ru-RU" b="1" i="1" dirty="0">
              <a:solidFill>
                <a:schemeClr val="tx1"/>
              </a:solidFill>
            </a:endParaRPr>
          </a:p>
        </p:txBody>
      </p:sp>
      <p:pic>
        <p:nvPicPr>
          <p:cNvPr id="4" name="Рисунок 3" descr="4.jpeg"/>
          <p:cNvPicPr>
            <a:picLocks noChangeAspect="1"/>
          </p:cNvPicPr>
          <p:nvPr/>
        </p:nvPicPr>
        <p:blipFill>
          <a:blip r:embed="rId3"/>
          <a:stretch>
            <a:fillRect/>
          </a:stretch>
        </p:blipFill>
        <p:spPr>
          <a:xfrm>
            <a:off x="571472" y="1142984"/>
            <a:ext cx="3290705" cy="5174064"/>
          </a:xfrm>
          <a:prstGeom prst="rect">
            <a:avLst/>
          </a:prstGeom>
        </p:spPr>
      </p:pic>
    </p:spTree>
  </p:cSld>
  <p:clrMapOvr>
    <a:masterClrMapping/>
  </p:clrMapOvr>
  <p:transition spd="slow">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Без игры жизни нет</a:t>
            </a:r>
            <a:endParaRPr lang="ru-RU" sz="3600" dirty="0">
              <a:solidFill>
                <a:srgbClr val="FF0000"/>
              </a:solidFill>
            </a:endParaRPr>
          </a:p>
        </p:txBody>
      </p:sp>
      <p:sp>
        <p:nvSpPr>
          <p:cNvPr id="3" name="Содержимое 2"/>
          <p:cNvSpPr>
            <a:spLocks noGrp="1"/>
          </p:cNvSpPr>
          <p:nvPr>
            <p:ph idx="1"/>
          </p:nvPr>
        </p:nvSpPr>
        <p:spPr>
          <a:xfrm>
            <a:off x="4143372" y="1285860"/>
            <a:ext cx="4643470" cy="5357850"/>
          </a:xfrm>
        </p:spPr>
        <p:txBody>
          <a:bodyPr>
            <a:normAutofit fontScale="70000" lnSpcReduction="20000"/>
          </a:bodyPr>
          <a:lstStyle/>
          <a:p>
            <a:pPr>
              <a:buNone/>
            </a:pPr>
            <a:r>
              <a:rPr lang="ru-RU" b="1" i="1" dirty="0" smtClean="0">
                <a:solidFill>
                  <a:schemeClr val="tx1"/>
                </a:solidFill>
              </a:rPr>
              <a:t>    18-летний Сора и 11-летняя Сиро – сводные брат и сестра, затворники, не очень-то ладящие с реальным миром, который они считают не более чем "отстойной игрой". Зато они прославились на весь интернет благодаря своему мастерству в играх. И вот однажды незнакомец, представившийся богом, предлагает им отправиться в другой, правильный и логичный мир, где все конфликты решаются с помощью игр... </a:t>
            </a:r>
            <a:r>
              <a:rPr lang="ru-RU" dirty="0" smtClean="0"/>
              <a:t/>
            </a:r>
            <a:br>
              <a:rPr lang="ru-RU" dirty="0" smtClean="0"/>
            </a:br>
            <a:endParaRPr lang="ru-RU" dirty="0"/>
          </a:p>
        </p:txBody>
      </p:sp>
      <p:pic>
        <p:nvPicPr>
          <p:cNvPr id="4" name="Рисунок 3" descr="193413.jpg"/>
          <p:cNvPicPr>
            <a:picLocks noChangeAspect="1"/>
          </p:cNvPicPr>
          <p:nvPr/>
        </p:nvPicPr>
        <p:blipFill>
          <a:blip r:embed="rId3"/>
          <a:stretch>
            <a:fillRect/>
          </a:stretch>
        </p:blipFill>
        <p:spPr>
          <a:xfrm>
            <a:off x="571472" y="1214422"/>
            <a:ext cx="3648474" cy="5139882"/>
          </a:xfrm>
          <a:prstGeom prst="rect">
            <a:avLst/>
          </a:prstGeom>
        </p:spPr>
      </p:pic>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642918"/>
            <a:ext cx="8186766" cy="5911873"/>
          </a:xfrm>
        </p:spPr>
        <p:txBody>
          <a:bodyPr>
            <a:normAutofit lnSpcReduction="10000"/>
          </a:bodyPr>
          <a:lstStyle/>
          <a:p>
            <a:pPr>
              <a:buNone/>
            </a:pPr>
            <a:r>
              <a:rPr lang="ru-RU" sz="2000" b="1" i="1" dirty="0" smtClean="0">
                <a:solidFill>
                  <a:schemeClr val="tx1"/>
                </a:solidFill>
              </a:rPr>
              <a:t>     Распространённое сейчас слово </a:t>
            </a:r>
            <a:r>
              <a:rPr lang="ru-RU" sz="2000" b="1" i="1" dirty="0" err="1" smtClean="0">
                <a:solidFill>
                  <a:schemeClr val="tx1"/>
                </a:solidFill>
              </a:rPr>
              <a:t>тинейджер</a:t>
            </a:r>
            <a:r>
              <a:rPr lang="ru-RU" sz="2000" b="1" i="1" dirty="0" smtClean="0">
                <a:solidFill>
                  <a:schemeClr val="tx1"/>
                </a:solidFill>
              </a:rPr>
              <a:t> происходит от англ. </a:t>
            </a:r>
            <a:r>
              <a:rPr lang="ru-RU" sz="2000" b="1" i="1" dirty="0" err="1" smtClean="0">
                <a:solidFill>
                  <a:schemeClr val="tx1"/>
                </a:solidFill>
              </a:rPr>
              <a:t>teen</a:t>
            </a:r>
            <a:r>
              <a:rPr lang="ru-RU" sz="2000" b="1" i="1" dirty="0" smtClean="0">
                <a:solidFill>
                  <a:schemeClr val="tx1"/>
                </a:solidFill>
              </a:rPr>
              <a:t> — составной части в названиях чисел от 13 до 19, и англ. </a:t>
            </a:r>
            <a:r>
              <a:rPr lang="ru-RU" sz="2000" b="1" i="1" dirty="0" err="1" smtClean="0">
                <a:solidFill>
                  <a:schemeClr val="tx1"/>
                </a:solidFill>
              </a:rPr>
              <a:t>age</a:t>
            </a:r>
            <a:r>
              <a:rPr lang="ru-RU" sz="2000" b="1" i="1" dirty="0" smtClean="0">
                <a:solidFill>
                  <a:schemeClr val="tx1"/>
                </a:solidFill>
              </a:rPr>
              <a:t> — возраст, то есть </a:t>
            </a:r>
            <a:r>
              <a:rPr lang="ru-RU" sz="2000" b="1" i="1" dirty="0" err="1" smtClean="0">
                <a:solidFill>
                  <a:schemeClr val="tx1"/>
                </a:solidFill>
              </a:rPr>
              <a:t>тинейджер</a:t>
            </a:r>
            <a:r>
              <a:rPr lang="ru-RU" sz="2000" b="1" i="1" dirty="0" smtClean="0">
                <a:solidFill>
                  <a:schemeClr val="tx1"/>
                </a:solidFill>
              </a:rPr>
              <a:t> — буквально, лицо в возрасте 13—19 лет.</a:t>
            </a:r>
          </a:p>
          <a:p>
            <a:pPr>
              <a:buNone/>
            </a:pPr>
            <a:r>
              <a:rPr lang="ru-RU" sz="2000" b="1" i="1" dirty="0" smtClean="0">
                <a:solidFill>
                  <a:schemeClr val="tx1"/>
                </a:solidFill>
              </a:rPr>
              <a:t>     Обратимся к Российскому законодательству.</a:t>
            </a:r>
          </a:p>
          <a:p>
            <a:pPr>
              <a:buNone/>
            </a:pPr>
            <a:r>
              <a:rPr lang="ru-RU" sz="2000" b="1" i="1" dirty="0" smtClean="0">
                <a:solidFill>
                  <a:schemeClr val="tx1"/>
                </a:solidFill>
              </a:rPr>
              <a:t>     С недавнего времени для размещения книги в отечественных магазинах необходимо обозначить издание знаком информационной продукции (возрастные ограничения). В соответствии с законом РФ №436-ФЗ «О защите детей от информации, причиняющей вред их здоровью и развитию», каждое литературное произведение должно маркироваться в соответствии с возрастными ограничениями.</a:t>
            </a:r>
          </a:p>
          <a:p>
            <a:pPr>
              <a:buNone/>
            </a:pPr>
            <a:r>
              <a:rPr lang="ru-RU" sz="2000" b="1" i="1" dirty="0" smtClean="0">
                <a:solidFill>
                  <a:schemeClr val="tx1"/>
                </a:solidFill>
              </a:rPr>
              <a:t>     В данной презентации мы стремимся охватить широкую возрастную группу, именуя её подростками или </a:t>
            </a:r>
            <a:r>
              <a:rPr lang="ru-RU" sz="2000" b="1" i="1" dirty="0" err="1" smtClean="0">
                <a:solidFill>
                  <a:schemeClr val="tx1"/>
                </a:solidFill>
              </a:rPr>
              <a:t>тинейджерами</a:t>
            </a:r>
            <a:r>
              <a:rPr lang="ru-RU" sz="2000" b="1" i="1" dirty="0" smtClean="0">
                <a:solidFill>
                  <a:schemeClr val="tx1"/>
                </a:solidFill>
              </a:rPr>
              <a:t>, исходя лишь из собственного понимания этого вопроса. Поэтому предложенная литература будет иметь разную маркировку от 12+ до 18+. Помните об этом, предлагая её вашему читателю.</a:t>
            </a:r>
            <a:endParaRPr lang="ru-RU" sz="2000" b="1" i="1" dirty="0">
              <a:solidFill>
                <a:schemeClr val="tx1"/>
              </a:solidFill>
            </a:endParaRPr>
          </a:p>
        </p:txBody>
      </p:sp>
    </p:spTree>
  </p:cSld>
  <p:clrMapOvr>
    <a:masterClrMapping/>
  </p:clrMapOvr>
  <p:transition spd="slow">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err="1" smtClean="0">
                <a:solidFill>
                  <a:srgbClr val="FF0000"/>
                </a:solidFill>
              </a:rPr>
              <a:t>Assassin’s</a:t>
            </a:r>
            <a:r>
              <a:rPr lang="ru-RU" sz="3600" dirty="0" smtClean="0">
                <a:solidFill>
                  <a:srgbClr val="FF0000"/>
                </a:solidFill>
              </a:rPr>
              <a:t> </a:t>
            </a:r>
            <a:r>
              <a:rPr lang="ru-RU" sz="3600" dirty="0" err="1" smtClean="0">
                <a:solidFill>
                  <a:srgbClr val="FF0000"/>
                </a:solidFill>
              </a:rPr>
              <a:t>Creed</a:t>
            </a:r>
            <a:r>
              <a:rPr lang="ru-RU" sz="3600" dirty="0" smtClean="0">
                <a:solidFill>
                  <a:srgbClr val="FF0000"/>
                </a:solidFill>
              </a:rPr>
              <a:t>. Ренессанс </a:t>
            </a:r>
            <a:r>
              <a:rPr lang="ru-RU" sz="3600" dirty="0" smtClean="0"/>
              <a:t/>
            </a:r>
            <a:br>
              <a:rPr lang="ru-RU" sz="3600" dirty="0" smtClean="0"/>
            </a:br>
            <a:endParaRPr lang="ru-RU" sz="3600" dirty="0">
              <a:solidFill>
                <a:srgbClr val="FF0000"/>
              </a:solidFill>
            </a:endParaRPr>
          </a:p>
        </p:txBody>
      </p:sp>
      <p:sp>
        <p:nvSpPr>
          <p:cNvPr id="3" name="Содержимое 2"/>
          <p:cNvSpPr>
            <a:spLocks noGrp="1"/>
          </p:cNvSpPr>
          <p:nvPr>
            <p:ph idx="1"/>
          </p:nvPr>
        </p:nvSpPr>
        <p:spPr>
          <a:xfrm>
            <a:off x="4429124" y="1142984"/>
            <a:ext cx="4286280" cy="6072230"/>
          </a:xfrm>
        </p:spPr>
        <p:txBody>
          <a:bodyPr>
            <a:normAutofit fontScale="40000" lnSpcReduction="20000"/>
          </a:bodyPr>
          <a:lstStyle/>
          <a:p>
            <a:pPr>
              <a:buNone/>
            </a:pPr>
            <a:r>
              <a:rPr lang="ru-RU" dirty="0" smtClean="0"/>
              <a:t>       </a:t>
            </a:r>
            <a:r>
              <a:rPr lang="ru-RU" b="1" i="1" dirty="0" smtClean="0">
                <a:solidFill>
                  <a:schemeClr val="tx1"/>
                </a:solidFill>
              </a:rPr>
              <a:t>Юноша, преданный теми, кто правит Италией, вступает на опасную тропу. Чтобы наказать зло и восстановить честь семьи, он постигнет искусство </a:t>
            </a:r>
            <a:r>
              <a:rPr lang="ru-RU" b="1" i="1" dirty="0" err="1" smtClean="0">
                <a:solidFill>
                  <a:schemeClr val="tx1"/>
                </a:solidFill>
              </a:rPr>
              <a:t>ассасина</a:t>
            </a:r>
            <a:r>
              <a:rPr lang="ru-RU" b="1" i="1" dirty="0" smtClean="0">
                <a:solidFill>
                  <a:schemeClr val="tx1"/>
                </a:solidFill>
              </a:rPr>
              <a:t>. На этом пути </a:t>
            </a:r>
            <a:r>
              <a:rPr lang="ru-RU" b="1" i="1" dirty="0" err="1" smtClean="0">
                <a:solidFill>
                  <a:schemeClr val="tx1"/>
                </a:solidFill>
              </a:rPr>
              <a:t>Эцио</a:t>
            </a:r>
            <a:r>
              <a:rPr lang="ru-RU" b="1" i="1" dirty="0" smtClean="0">
                <a:solidFill>
                  <a:schemeClr val="tx1"/>
                </a:solidFill>
              </a:rPr>
              <a:t> встретится с Леонардо да Винчи, </a:t>
            </a:r>
            <a:r>
              <a:rPr lang="ru-RU" b="1" i="1" dirty="0" err="1" smtClean="0">
                <a:solidFill>
                  <a:schemeClr val="tx1"/>
                </a:solidFill>
              </a:rPr>
              <a:t>Никколо</a:t>
            </a:r>
            <a:r>
              <a:rPr lang="ru-RU" b="1" i="1" dirty="0" smtClean="0">
                <a:solidFill>
                  <a:schemeClr val="tx1"/>
                </a:solidFill>
              </a:rPr>
              <a:t> Макиавелли и другими выдающимися людьми своего времени. Для союзников он сила, несущая перемены, борец за свободу и справедливость. Недруги видят в нем постоянную угрозу, ибо его жизнь посвящена уничтожению тиранов. Так начинается эпическое повествование о власти, мести и заговорах. Правда будет написана кровью! Основой для книги послужила популярная компьютерная игра компании «</a:t>
            </a:r>
            <a:r>
              <a:rPr lang="ru-RU" b="1" i="1" dirty="0" err="1" smtClean="0">
                <a:solidFill>
                  <a:schemeClr val="tx1"/>
                </a:solidFill>
              </a:rPr>
              <a:t>Ubisoft</a:t>
            </a:r>
            <a:r>
              <a:rPr lang="ru-RU" b="1" i="1" dirty="0" smtClean="0">
                <a:solidFill>
                  <a:schemeClr val="tx1"/>
                </a:solidFill>
              </a:rPr>
              <a:t>». </a:t>
            </a:r>
            <a:br>
              <a:rPr lang="ru-RU" b="1" i="1" dirty="0" smtClean="0">
                <a:solidFill>
                  <a:schemeClr val="tx1"/>
                </a:solidFill>
              </a:rPr>
            </a:br>
            <a:r>
              <a:rPr lang="ru-RU" b="1" i="1" dirty="0" err="1" smtClean="0">
                <a:solidFill>
                  <a:schemeClr val="tx1"/>
                </a:solidFill>
              </a:rPr>
              <a:t>Assassin’s</a:t>
            </a:r>
            <a:r>
              <a:rPr lang="ru-RU" b="1" i="1" dirty="0" smtClean="0">
                <a:solidFill>
                  <a:schemeClr val="tx1"/>
                </a:solidFill>
              </a:rPr>
              <a:t> </a:t>
            </a:r>
            <a:r>
              <a:rPr lang="ru-RU" b="1" i="1" dirty="0" err="1" smtClean="0">
                <a:solidFill>
                  <a:schemeClr val="tx1"/>
                </a:solidFill>
              </a:rPr>
              <a:t>Creed</a:t>
            </a:r>
            <a:r>
              <a:rPr lang="ru-RU" b="1" i="1" dirty="0" smtClean="0">
                <a:solidFill>
                  <a:schemeClr val="tx1"/>
                </a:solidFill>
              </a:rPr>
              <a:t> («Кредо </a:t>
            </a:r>
            <a:r>
              <a:rPr lang="ru-RU" b="1" i="1" dirty="0" err="1" smtClean="0">
                <a:solidFill>
                  <a:schemeClr val="tx1"/>
                </a:solidFill>
              </a:rPr>
              <a:t>ассасина</a:t>
            </a:r>
            <a:r>
              <a:rPr lang="ru-RU" b="1" i="1" dirty="0" smtClean="0">
                <a:solidFill>
                  <a:schemeClr val="tx1"/>
                </a:solidFill>
              </a:rPr>
              <a:t>») — серия </a:t>
            </a:r>
            <a:r>
              <a:rPr lang="ru-RU" b="1" i="1" dirty="0" err="1" smtClean="0">
                <a:solidFill>
                  <a:schemeClr val="tx1"/>
                </a:solidFill>
              </a:rPr>
              <a:t>мультиплатформенных</a:t>
            </a:r>
            <a:r>
              <a:rPr lang="ru-RU" b="1" i="1" dirty="0" smtClean="0">
                <a:solidFill>
                  <a:schemeClr val="tx1"/>
                </a:solidFill>
              </a:rPr>
              <a:t> компьютерных игр в жанре приключенческого боевика, разработанная компанией «</a:t>
            </a:r>
            <a:r>
              <a:rPr lang="ru-RU" b="1" i="1" dirty="0" err="1" smtClean="0">
                <a:solidFill>
                  <a:schemeClr val="tx1"/>
                </a:solidFill>
              </a:rPr>
              <a:t>Ubisoft</a:t>
            </a:r>
            <a:r>
              <a:rPr lang="ru-RU" b="1" i="1" dirty="0" smtClean="0">
                <a:solidFill>
                  <a:schemeClr val="tx1"/>
                </a:solidFill>
              </a:rPr>
              <a:t> </a:t>
            </a:r>
            <a:r>
              <a:rPr lang="ru-RU" b="1" i="1" dirty="0" err="1" smtClean="0">
                <a:solidFill>
                  <a:schemeClr val="tx1"/>
                </a:solidFill>
              </a:rPr>
              <a:t>Montreal</a:t>
            </a:r>
            <a:r>
              <a:rPr lang="ru-RU" b="1" i="1" dirty="0" smtClean="0">
                <a:solidFill>
                  <a:schemeClr val="tx1"/>
                </a:solidFill>
              </a:rPr>
              <a:t>». Первая игра вышла в 2007 году и получила несколько продолжений. По мотивам игры издана серия книг, сюжет которых основан на многовековой войне между тамплиерами и </a:t>
            </a:r>
            <a:r>
              <a:rPr lang="ru-RU" b="1" i="1" dirty="0" err="1" smtClean="0">
                <a:solidFill>
                  <a:schemeClr val="tx1"/>
                </a:solidFill>
              </a:rPr>
              <a:t>ассасинами</a:t>
            </a:r>
            <a:r>
              <a:rPr lang="ru-RU" b="1" i="1" dirty="0" smtClean="0">
                <a:solidFill>
                  <a:schemeClr val="tx1"/>
                </a:solidFill>
              </a:rPr>
              <a:t>. В отличие от игры, в книгах нет </a:t>
            </a:r>
            <a:r>
              <a:rPr lang="ru-RU" b="1" i="1" dirty="0" err="1" smtClean="0">
                <a:solidFill>
                  <a:schemeClr val="tx1"/>
                </a:solidFill>
              </a:rPr>
              <a:t>межвременных</a:t>
            </a:r>
            <a:r>
              <a:rPr lang="ru-RU" b="1" i="1" dirty="0" smtClean="0">
                <a:solidFill>
                  <a:schemeClr val="tx1"/>
                </a:solidFill>
              </a:rPr>
              <a:t> переходов и все события происходят в одном историческом периоде. Так же авторы произведений добавили ряд новых персонажей, которые не фигурировали в игре. </a:t>
            </a:r>
            <a:br>
              <a:rPr lang="ru-RU" b="1" i="1" dirty="0" smtClean="0">
                <a:solidFill>
                  <a:schemeClr val="tx1"/>
                </a:solidFill>
              </a:rPr>
            </a:br>
            <a:endParaRPr lang="ru-RU" b="1" i="1" dirty="0">
              <a:solidFill>
                <a:schemeClr val="tx1"/>
              </a:solidFill>
            </a:endParaRPr>
          </a:p>
        </p:txBody>
      </p:sp>
      <p:pic>
        <p:nvPicPr>
          <p:cNvPr id="4" name="Рисунок 3" descr="Oliver_Bouden__Assassin’s_Creed._Renessans.jpeg"/>
          <p:cNvPicPr>
            <a:picLocks noChangeAspect="1"/>
          </p:cNvPicPr>
          <p:nvPr/>
        </p:nvPicPr>
        <p:blipFill>
          <a:blip r:embed="rId3"/>
          <a:stretch>
            <a:fillRect/>
          </a:stretch>
        </p:blipFill>
        <p:spPr>
          <a:xfrm>
            <a:off x="785786" y="1000108"/>
            <a:ext cx="3405198" cy="5363187"/>
          </a:xfrm>
          <a:prstGeom prst="rect">
            <a:avLst/>
          </a:prstGeom>
        </p:spPr>
      </p:pic>
    </p:spTree>
  </p:cSld>
  <p:clrMapOvr>
    <a:masterClrMapping/>
  </p:clrMapOvr>
  <p:transition spd="slow">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Ведьмак. Последнее желание</a:t>
            </a:r>
            <a:endParaRPr lang="ru-RU" sz="3600" dirty="0">
              <a:solidFill>
                <a:srgbClr val="FF0000"/>
              </a:solidFill>
            </a:endParaRPr>
          </a:p>
        </p:txBody>
      </p:sp>
      <p:sp>
        <p:nvSpPr>
          <p:cNvPr id="3" name="Содержимое 2"/>
          <p:cNvSpPr>
            <a:spLocks noGrp="1"/>
          </p:cNvSpPr>
          <p:nvPr>
            <p:ph idx="1"/>
          </p:nvPr>
        </p:nvSpPr>
        <p:spPr>
          <a:xfrm>
            <a:off x="4143372" y="1214422"/>
            <a:ext cx="4543428" cy="5643578"/>
          </a:xfrm>
        </p:spPr>
        <p:txBody>
          <a:bodyPr>
            <a:normAutofit fontScale="62500" lnSpcReduction="20000"/>
          </a:bodyPr>
          <a:lstStyle/>
          <a:p>
            <a:pPr>
              <a:buNone/>
            </a:pPr>
            <a:r>
              <a:rPr lang="ru-RU" dirty="0" smtClean="0"/>
              <a:t>     </a:t>
            </a:r>
            <a:r>
              <a:rPr lang="ru-RU" b="1" i="1" dirty="0" smtClean="0">
                <a:solidFill>
                  <a:schemeClr val="tx1"/>
                </a:solidFill>
              </a:rPr>
              <a:t>Книгой «Последнее желание» начинается один из лучших циклов в истории жанра </a:t>
            </a:r>
            <a:r>
              <a:rPr lang="ru-RU" b="1" i="1" dirty="0" err="1" smtClean="0">
                <a:solidFill>
                  <a:schemeClr val="tx1"/>
                </a:solidFill>
              </a:rPr>
              <a:t>фэнтези</a:t>
            </a:r>
            <a:r>
              <a:rPr lang="ru-RU" b="1" i="1" dirty="0" smtClean="0">
                <a:solidFill>
                  <a:schemeClr val="tx1"/>
                </a:solidFill>
              </a:rPr>
              <a:t>. Семь новелл о ведьмаке </a:t>
            </a:r>
            <a:r>
              <a:rPr lang="ru-RU" b="1" i="1" dirty="0" err="1" smtClean="0">
                <a:solidFill>
                  <a:schemeClr val="tx1"/>
                </a:solidFill>
              </a:rPr>
              <a:t>Геральте</a:t>
            </a:r>
            <a:r>
              <a:rPr lang="ru-RU" b="1" i="1" dirty="0" smtClean="0">
                <a:solidFill>
                  <a:schemeClr val="tx1"/>
                </a:solidFill>
              </a:rPr>
              <a:t> из </a:t>
            </a:r>
            <a:r>
              <a:rPr lang="ru-RU" b="1" i="1" dirty="0" err="1" smtClean="0">
                <a:solidFill>
                  <a:schemeClr val="tx1"/>
                </a:solidFill>
              </a:rPr>
              <a:t>Ривии</a:t>
            </a:r>
            <a:r>
              <a:rPr lang="ru-RU" b="1" i="1" dirty="0" smtClean="0">
                <a:solidFill>
                  <a:schemeClr val="tx1"/>
                </a:solidFill>
              </a:rPr>
              <a:t>, его друзьях и </a:t>
            </a:r>
            <a:r>
              <a:rPr lang="ru-RU" b="1" i="1" dirty="0" err="1" smtClean="0">
                <a:solidFill>
                  <a:schemeClr val="tx1"/>
                </a:solidFill>
              </a:rPr>
              <a:t>возлюбленных,о</a:t>
            </a:r>
            <a:r>
              <a:rPr lang="ru-RU" b="1" i="1" dirty="0" smtClean="0">
                <a:solidFill>
                  <a:schemeClr val="tx1"/>
                </a:solidFill>
              </a:rPr>
              <a:t> его нелегкой «работе» по истреблению всякой нечисти, о мире, населенном эльфами, гномами, оборотнями, драконами, и, </a:t>
            </a:r>
            <a:r>
              <a:rPr lang="ru-RU" b="1" i="1" dirty="0" err="1" smtClean="0">
                <a:solidFill>
                  <a:schemeClr val="tx1"/>
                </a:solidFill>
              </a:rPr>
              <a:t>конечно,людьми</a:t>
            </a:r>
            <a:r>
              <a:rPr lang="ru-RU" b="1" i="1" dirty="0" smtClean="0">
                <a:solidFill>
                  <a:schemeClr val="tx1"/>
                </a:solidFill>
              </a:rPr>
              <a:t> — со всеми их страстями, пороками и добродетелями. Сага А. </a:t>
            </a:r>
            <a:r>
              <a:rPr lang="ru-RU" b="1" i="1" dirty="0" err="1" smtClean="0">
                <a:solidFill>
                  <a:schemeClr val="tx1"/>
                </a:solidFill>
              </a:rPr>
              <a:t>Сапковского</a:t>
            </a:r>
            <a:r>
              <a:rPr lang="ru-RU" b="1" i="1" dirty="0" smtClean="0">
                <a:solidFill>
                  <a:schemeClr val="tx1"/>
                </a:solidFill>
              </a:rPr>
              <a:t> давно занимает почетное место в мировой традиции жанра </a:t>
            </a:r>
            <a:r>
              <a:rPr lang="ru-RU" b="1" i="1" dirty="0" err="1" smtClean="0">
                <a:solidFill>
                  <a:schemeClr val="tx1"/>
                </a:solidFill>
              </a:rPr>
              <a:t>фэнтези,а</a:t>
            </a:r>
            <a:r>
              <a:rPr lang="ru-RU" b="1" i="1" dirty="0" smtClean="0">
                <a:solidFill>
                  <a:schemeClr val="tx1"/>
                </a:solidFill>
              </a:rPr>
              <a:t> </a:t>
            </a:r>
            <a:r>
              <a:rPr lang="ru-RU" b="1" i="1" dirty="0" err="1" smtClean="0">
                <a:solidFill>
                  <a:schemeClr val="tx1"/>
                </a:solidFill>
              </a:rPr>
              <a:t>Геральт</a:t>
            </a:r>
            <a:r>
              <a:rPr lang="ru-RU" b="1" i="1" dirty="0" smtClean="0">
                <a:solidFill>
                  <a:schemeClr val="tx1"/>
                </a:solidFill>
              </a:rPr>
              <a:t> стал культовым персонажем не только в мире литературы, но во вселенной компьютерных игр.</a:t>
            </a:r>
            <a:endParaRPr lang="ru-RU" b="1" i="1" dirty="0">
              <a:solidFill>
                <a:schemeClr val="tx1"/>
              </a:solidFill>
            </a:endParaRPr>
          </a:p>
        </p:txBody>
      </p:sp>
      <p:pic>
        <p:nvPicPr>
          <p:cNvPr id="4" name="Рисунок 3" descr="original (1).jpg"/>
          <p:cNvPicPr>
            <a:picLocks noChangeAspect="1"/>
          </p:cNvPicPr>
          <p:nvPr/>
        </p:nvPicPr>
        <p:blipFill>
          <a:blip r:embed="rId3"/>
          <a:stretch>
            <a:fillRect/>
          </a:stretch>
        </p:blipFill>
        <p:spPr>
          <a:xfrm>
            <a:off x="642909" y="1285860"/>
            <a:ext cx="3250429" cy="5000660"/>
          </a:xfrm>
          <a:prstGeom prst="rect">
            <a:avLst/>
          </a:prstGeom>
        </p:spPr>
      </p:pic>
    </p:spTree>
  </p:cSld>
  <p:clrMapOvr>
    <a:masterClrMapping/>
  </p:clrMapOvr>
  <p:transition spd="slow">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ЗАКЛЮЧЕНИЕ</a:t>
            </a:r>
            <a:endParaRPr lang="ru-RU" dirty="0">
              <a:solidFill>
                <a:srgbClr val="FFFF00"/>
              </a:solidFill>
            </a:endParaRPr>
          </a:p>
        </p:txBody>
      </p:sp>
      <p:sp>
        <p:nvSpPr>
          <p:cNvPr id="3" name="Содержимое 2"/>
          <p:cNvSpPr>
            <a:spLocks noGrp="1"/>
          </p:cNvSpPr>
          <p:nvPr>
            <p:ph idx="1"/>
          </p:nvPr>
        </p:nvSpPr>
        <p:spPr>
          <a:xfrm>
            <a:off x="457200" y="1600200"/>
            <a:ext cx="8258204" cy="5114948"/>
          </a:xfrm>
        </p:spPr>
        <p:txBody>
          <a:bodyPr>
            <a:normAutofit fontScale="70000" lnSpcReduction="20000"/>
          </a:bodyPr>
          <a:lstStyle/>
          <a:p>
            <a:pPr>
              <a:buNone/>
            </a:pPr>
            <a:r>
              <a:rPr lang="ru-RU" b="1" i="1" dirty="0" smtClean="0">
                <a:solidFill>
                  <a:schemeClr val="tx1"/>
                </a:solidFill>
              </a:rPr>
              <a:t>     В данной презентации мы попытались представить новинки современной подростковой литературы, охватив все жанры и </a:t>
            </a:r>
            <a:r>
              <a:rPr lang="ru-RU" b="1" i="1" dirty="0" smtClean="0">
                <a:solidFill>
                  <a:schemeClr val="tx1"/>
                </a:solidFill>
              </a:rPr>
              <a:t>интересы. Старались затронуть социальные проблемы и аспекты современной жизни. Достигли ли мы своей цели, судить Вам. </a:t>
            </a:r>
          </a:p>
          <a:p>
            <a:pPr>
              <a:buNone/>
            </a:pPr>
            <a:r>
              <a:rPr lang="ru-RU" b="1" i="1" dirty="0" smtClean="0">
                <a:solidFill>
                  <a:schemeClr val="tx1"/>
                </a:solidFill>
              </a:rPr>
              <a:t>     Некоторые из предложенных книг, уже находятся в библиотеках города и района. Если Вас заинтересовали какие либо из представленных книг и Вы хотели бы увидеть их в Вашей библиотеке, обращайтесь в </a:t>
            </a:r>
            <a:r>
              <a:rPr lang="ru-RU" b="1" i="1" smtClean="0">
                <a:solidFill>
                  <a:schemeClr val="tx1"/>
                </a:solidFill>
              </a:rPr>
              <a:t>ОКО ЛМПБ и МБА.</a:t>
            </a:r>
            <a:endParaRPr lang="ru-RU" b="1" i="1" dirty="0" smtClean="0">
              <a:solidFill>
                <a:schemeClr val="tx1"/>
              </a:solidFill>
            </a:endParaRPr>
          </a:p>
          <a:p>
            <a:pPr>
              <a:buNone/>
            </a:pPr>
            <a:r>
              <a:rPr lang="ru-RU" b="1" i="1" dirty="0" smtClean="0">
                <a:solidFill>
                  <a:schemeClr val="tx1"/>
                </a:solidFill>
              </a:rPr>
              <a:t>     Материалы, использовавшиеся в данной презентации, были взяты с просторов интернета, социальных сетей и личных творческих порывов работников ОКО.)))</a:t>
            </a:r>
          </a:p>
          <a:p>
            <a:pPr>
              <a:buNone/>
            </a:pPr>
            <a:r>
              <a:rPr lang="ru-RU" b="1" i="1" dirty="0" smtClean="0">
                <a:solidFill>
                  <a:schemeClr val="tx1"/>
                </a:solidFill>
              </a:rPr>
              <a:t>                                  Спасибо за внимание.</a:t>
            </a:r>
            <a:endParaRPr lang="ru-RU" b="1" i="1" dirty="0">
              <a:solidFill>
                <a:schemeClr val="tx1"/>
              </a:solidFill>
            </a:endParaRPr>
          </a:p>
        </p:txBody>
      </p:sp>
    </p:spTree>
  </p:cSld>
  <p:clrMapOvr>
    <a:masterClrMapping/>
  </p:clrMapOvr>
  <p:transition spd="slow">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Содержимое 2"/>
          <p:cNvSpPr>
            <a:spLocks noGrp="1"/>
          </p:cNvSpPr>
          <p:nvPr>
            <p:ph idx="1"/>
          </p:nvPr>
        </p:nvSpPr>
        <p:spPr>
          <a:xfrm>
            <a:off x="914400" y="1857364"/>
            <a:ext cx="8229600" cy="4525963"/>
          </a:xfrm>
        </p:spPr>
        <p:txBody>
          <a:bodyPr>
            <a:normAutofit/>
          </a:bodyPr>
          <a:lstStyle/>
          <a:p>
            <a:pPr>
              <a:buNone/>
            </a:pPr>
            <a:r>
              <a:rPr lang="ru-RU" sz="7200" b="1" i="1" dirty="0" smtClean="0">
                <a:solidFill>
                  <a:srgbClr val="FF0000"/>
                </a:solidFill>
              </a:rPr>
              <a:t>       КОНЕЦ</a:t>
            </a:r>
            <a:endParaRPr lang="ru-RU" sz="7200" b="1" i="1" dirty="0">
              <a:solidFill>
                <a:srgbClr val="FF0000"/>
              </a:solidFill>
            </a:endParaRPr>
          </a:p>
        </p:txBody>
      </p:sp>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latin typeface="+mj-lt"/>
              </a:rPr>
              <a:t>Чего мы ждем, от подростковой литературы</a:t>
            </a:r>
            <a:endParaRPr lang="ru-RU" dirty="0">
              <a:solidFill>
                <a:srgbClr val="FF0000"/>
              </a:solidFill>
              <a:latin typeface="+mj-lt"/>
            </a:endParaRPr>
          </a:p>
        </p:txBody>
      </p:sp>
      <p:sp>
        <p:nvSpPr>
          <p:cNvPr id="3" name="Содержимое 2"/>
          <p:cNvSpPr>
            <a:spLocks noGrp="1"/>
          </p:cNvSpPr>
          <p:nvPr>
            <p:ph idx="1"/>
          </p:nvPr>
        </p:nvSpPr>
        <p:spPr>
          <a:xfrm>
            <a:off x="457200" y="1600200"/>
            <a:ext cx="8258204" cy="5114948"/>
          </a:xfrm>
        </p:spPr>
        <p:txBody>
          <a:bodyPr>
            <a:normAutofit fontScale="85000" lnSpcReduction="10000"/>
          </a:bodyPr>
          <a:lstStyle/>
          <a:p>
            <a:pPr>
              <a:buNone/>
            </a:pPr>
            <a:r>
              <a:rPr lang="ru-RU" sz="2400" i="1" dirty="0" smtClean="0">
                <a:solidFill>
                  <a:srgbClr val="FFFF00"/>
                </a:solidFill>
              </a:rPr>
              <a:t>     </a:t>
            </a:r>
            <a:r>
              <a:rPr lang="ru-RU" sz="2400" b="1" i="1" dirty="0" smtClean="0">
                <a:solidFill>
                  <a:schemeClr val="tx1"/>
                </a:solidFill>
              </a:rPr>
              <a:t>Каждый родитель, педагог или библиотекарь всегда рад поощрить читающего подростка и предложить ему новую литературу, вот только как понять, какая книга подойдет</a:t>
            </a:r>
            <a:r>
              <a:rPr lang="en-US" sz="2400" b="1" i="1" dirty="0" smtClean="0">
                <a:solidFill>
                  <a:schemeClr val="tx1"/>
                </a:solidFill>
              </a:rPr>
              <a:t>?</a:t>
            </a:r>
            <a:r>
              <a:rPr lang="ru-RU" sz="2400" b="1" i="1" dirty="0" smtClean="0">
                <a:solidFill>
                  <a:schemeClr val="tx1"/>
                </a:solidFill>
              </a:rPr>
              <a:t> В первую очередь, выбирая книгу, надо учитывать предпочтения. Не рассчитывайте только на ту литературу, которую вы любили в таком возрасте, ведь современные подростки могут предпочитать нечто совсем другое. </a:t>
            </a:r>
          </a:p>
          <a:p>
            <a:pPr>
              <a:buNone/>
            </a:pPr>
            <a:r>
              <a:rPr lang="ru-RU" sz="2400" b="1" i="1" dirty="0" smtClean="0">
                <a:solidFill>
                  <a:schemeClr val="tx1"/>
                </a:solidFill>
              </a:rPr>
              <a:t>     </a:t>
            </a:r>
            <a:r>
              <a:rPr lang="ru-RU" sz="2400" b="1" i="1" dirty="0" err="1" smtClean="0">
                <a:solidFill>
                  <a:schemeClr val="tx1"/>
                </a:solidFill>
              </a:rPr>
              <a:t>Тинейджеры</a:t>
            </a:r>
            <a:r>
              <a:rPr lang="ru-RU" sz="2400" b="1" i="1" dirty="0" smtClean="0">
                <a:solidFill>
                  <a:schemeClr val="tx1"/>
                </a:solidFill>
              </a:rPr>
              <a:t> очень часто хотят казаться взрослее и умнее, поэтому в последнее время обращают внимание на бизнес-литературу, которая им вообще пока непонятна, или на психологическую литературу, которая часто берет количеством на полках книжных магазинов, но не качеством, и только сбивает подростков с толку. В таких случаях вы можете обратиться к признанной литературе. Например «Курс выживания для подростков» </a:t>
            </a:r>
            <a:r>
              <a:rPr lang="ru-RU" sz="2400" b="1" i="1" dirty="0" err="1" smtClean="0">
                <a:solidFill>
                  <a:schemeClr val="tx1"/>
                </a:solidFill>
              </a:rPr>
              <a:t>Ди</a:t>
            </a:r>
            <a:r>
              <a:rPr lang="ru-RU" sz="2400" b="1" i="1" dirty="0" smtClean="0">
                <a:solidFill>
                  <a:schemeClr val="tx1"/>
                </a:solidFill>
              </a:rPr>
              <a:t> </a:t>
            </a:r>
            <a:r>
              <a:rPr lang="ru-RU" sz="2400" b="1" i="1" dirty="0" err="1" smtClean="0">
                <a:solidFill>
                  <a:schemeClr val="tx1"/>
                </a:solidFill>
              </a:rPr>
              <a:t>Снайдера</a:t>
            </a:r>
            <a:r>
              <a:rPr lang="ru-RU" sz="2400" b="1" i="1" dirty="0" smtClean="0">
                <a:solidFill>
                  <a:schemeClr val="tx1"/>
                </a:solidFill>
              </a:rPr>
              <a:t>, которая написана просто и понятно.</a:t>
            </a:r>
            <a:endParaRPr lang="ru-RU" sz="2400" b="1" i="1" dirty="0">
              <a:solidFill>
                <a:schemeClr val="tx1"/>
              </a:solidFill>
            </a:endParaRPr>
          </a:p>
        </p:txBody>
      </p:sp>
    </p:spTree>
    <p:custDataLst>
      <p:tags r:id="rId1"/>
    </p:custDataLst>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71456"/>
            <a:ext cx="8143932" cy="6500882"/>
          </a:xfrm>
        </p:spPr>
        <p:txBody>
          <a:bodyPr>
            <a:normAutofit fontScale="32500" lnSpcReduction="20000"/>
          </a:bodyPr>
          <a:lstStyle/>
          <a:p>
            <a:pPr>
              <a:buNone/>
            </a:pPr>
            <a:r>
              <a:rPr lang="ru-RU" dirty="0" smtClean="0"/>
              <a:t>          </a:t>
            </a:r>
            <a:r>
              <a:rPr lang="ru-RU" sz="6200" b="1" i="1" dirty="0" smtClean="0">
                <a:solidFill>
                  <a:schemeClr val="tx1"/>
                </a:solidFill>
              </a:rPr>
              <a:t>Книга должна соответствовать возрасту читателя. Возрастной диапазон, в который входит понятие «подросток», казалось бы, не так уж велик, но разница между </a:t>
            </a:r>
            <a:r>
              <a:rPr lang="ru-RU" sz="6200" b="1" i="1" dirty="0" smtClean="0">
                <a:solidFill>
                  <a:schemeClr val="tx1"/>
                </a:solidFill>
              </a:rPr>
              <a:t>ними</a:t>
            </a:r>
            <a:r>
              <a:rPr lang="ru-RU" sz="6200" b="1" i="1" dirty="0" smtClean="0">
                <a:solidFill>
                  <a:schemeClr val="tx1"/>
                </a:solidFill>
              </a:rPr>
              <a:t> </a:t>
            </a:r>
            <a:r>
              <a:rPr lang="ru-RU" sz="6200" b="1" i="1" dirty="0" smtClean="0">
                <a:solidFill>
                  <a:schemeClr val="tx1"/>
                </a:solidFill>
              </a:rPr>
              <a:t>даже </a:t>
            </a:r>
            <a:r>
              <a:rPr lang="ru-RU" sz="6200" b="1" i="1" dirty="0" smtClean="0">
                <a:solidFill>
                  <a:schemeClr val="tx1"/>
                </a:solidFill>
              </a:rPr>
              <a:t>в пару лет может быть огромна в плане темпа развития. Та книга, которая подойдет двенадцатилетнему, для пятнадцатилетнего подростка будет уже не нова и неинтересна. </a:t>
            </a:r>
          </a:p>
          <a:p>
            <a:pPr>
              <a:buNone/>
            </a:pPr>
            <a:r>
              <a:rPr lang="ru-RU" sz="6200" b="1" i="1" dirty="0" smtClean="0">
                <a:solidFill>
                  <a:schemeClr val="tx1"/>
                </a:solidFill>
              </a:rPr>
              <a:t>     В выборе книги необходимо учитывать особенность восприятия, развития, а так же воздействие нашего современного мира на </a:t>
            </a:r>
            <a:r>
              <a:rPr lang="ru-RU" sz="6200" b="1" i="1" dirty="0" smtClean="0">
                <a:solidFill>
                  <a:schemeClr val="tx1"/>
                </a:solidFill>
              </a:rPr>
              <a:t>молодых людей</a:t>
            </a:r>
            <a:r>
              <a:rPr lang="ru-RU" sz="6200" b="1" i="1" dirty="0" smtClean="0">
                <a:solidFill>
                  <a:schemeClr val="tx1"/>
                </a:solidFill>
              </a:rPr>
              <a:t>. </a:t>
            </a:r>
            <a:r>
              <a:rPr lang="ru-RU" sz="6200" b="1" i="1" dirty="0" smtClean="0">
                <a:solidFill>
                  <a:schemeClr val="tx1"/>
                </a:solidFill>
              </a:rPr>
              <a:t>Сейчас книжный рынок предлагает нам большое количество совершенно новой, подростковой литературы, которая не всегда может быть понятна или интересна взрослому человеку, но не надо сбрасывать её со счетов. Несомненно, моральные и нравственные ценности должны присутствовать в книгах для подростков, вне зависимости от того, фантастическое ли это произведение, исторический роман или современная повесть, рассказывается ли в нем про жизнь нашего мира или про вымышленную вселенную.</a:t>
            </a:r>
          </a:p>
          <a:p>
            <a:pPr>
              <a:buNone/>
            </a:pPr>
            <a:r>
              <a:rPr lang="ru-RU" sz="6200" b="1" i="1" dirty="0" smtClean="0">
                <a:solidFill>
                  <a:schemeClr val="tx1"/>
                </a:solidFill>
              </a:rPr>
              <a:t>     Но при этом необходимо помнить о том, что мир постоянно меняется и как бы ни были хороши старые устои, не надо категорично отбрасывать все новые тенденции и отличные от нашего видение и мнение.</a:t>
            </a:r>
          </a:p>
          <a:p>
            <a:pPr>
              <a:buNone/>
            </a:pPr>
            <a:r>
              <a:rPr lang="ru-RU" sz="6200" b="1" i="1" dirty="0" smtClean="0">
                <a:solidFill>
                  <a:schemeClr val="tx1"/>
                </a:solidFill>
              </a:rPr>
              <a:t>     </a:t>
            </a:r>
            <a:endParaRPr lang="ru-RU" sz="6200" b="1" i="1" dirty="0">
              <a:solidFill>
                <a:schemeClr val="tx1"/>
              </a:solidFill>
            </a:endParaRPr>
          </a:p>
        </p:txBody>
      </p:sp>
    </p:spTree>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857232"/>
            <a:ext cx="7901014" cy="5214974"/>
          </a:xfrm>
        </p:spPr>
        <p:txBody>
          <a:bodyPr>
            <a:normAutofit/>
          </a:bodyPr>
          <a:lstStyle/>
          <a:p>
            <a:pPr>
              <a:buNone/>
            </a:pPr>
            <a:r>
              <a:rPr lang="ru-RU" sz="2000" b="1" i="1" dirty="0" smtClean="0">
                <a:solidFill>
                  <a:schemeClr val="tx1"/>
                </a:solidFill>
              </a:rPr>
              <a:t>     Литература может оказывать как положительное, так и негативное воздействие на </a:t>
            </a:r>
            <a:r>
              <a:rPr lang="ru-RU" sz="2000" b="1" i="1" dirty="0" smtClean="0">
                <a:solidFill>
                  <a:schemeClr val="tx1"/>
                </a:solidFill>
              </a:rPr>
              <a:t>читателя</a:t>
            </a:r>
            <a:r>
              <a:rPr lang="ru-RU" sz="2000" b="1" i="1" dirty="0" smtClean="0">
                <a:solidFill>
                  <a:schemeClr val="tx1"/>
                </a:solidFill>
              </a:rPr>
              <a:t>, </a:t>
            </a:r>
            <a:r>
              <a:rPr lang="ru-RU" sz="2000" b="1" i="1" dirty="0" smtClean="0">
                <a:solidFill>
                  <a:schemeClr val="tx1"/>
                </a:solidFill>
              </a:rPr>
              <a:t>поэтому содержание — главный критерий выбора книги для подростков.</a:t>
            </a:r>
          </a:p>
          <a:p>
            <a:pPr>
              <a:buNone/>
            </a:pPr>
            <a:r>
              <a:rPr lang="ru-RU" sz="2000" b="1" i="1" dirty="0" smtClean="0">
                <a:solidFill>
                  <a:schemeClr val="tx1"/>
                </a:solidFill>
              </a:rPr>
              <a:t>     Подростковая литература должна быть не только источником знаний, но и художественного вкуса, эстетической разборчивости. Ее цель — направлять молодых людей на рассуждения, помочь им научиться понимать сложность и многообразие человеческого характера, узнавать новые культуры и их особенности, поддерживать их на непростом этапе взросления и самоопределения.</a:t>
            </a:r>
          </a:p>
          <a:p>
            <a:endParaRPr lang="ru-RU" dirty="0"/>
          </a:p>
        </p:txBody>
      </p:sp>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Что почитать</a:t>
            </a:r>
            <a:r>
              <a:rPr lang="en-US" sz="3600" dirty="0" smtClean="0">
                <a:solidFill>
                  <a:srgbClr val="FF0000"/>
                </a:solidFill>
              </a:rPr>
              <a:t>?</a:t>
            </a:r>
            <a:r>
              <a:rPr lang="ru-RU" sz="3600" dirty="0" smtClean="0">
                <a:solidFill>
                  <a:srgbClr val="FF0000"/>
                </a:solidFill>
              </a:rPr>
              <a:t> Новинки</a:t>
            </a:r>
            <a:endParaRPr lang="ru-RU" sz="3600" dirty="0">
              <a:solidFill>
                <a:srgbClr val="FF0000"/>
              </a:solidFill>
            </a:endParaRPr>
          </a:p>
        </p:txBody>
      </p:sp>
      <p:sp>
        <p:nvSpPr>
          <p:cNvPr id="3" name="Содержимое 2"/>
          <p:cNvSpPr>
            <a:spLocks noGrp="1"/>
          </p:cNvSpPr>
          <p:nvPr>
            <p:ph idx="1"/>
          </p:nvPr>
        </p:nvSpPr>
        <p:spPr/>
        <p:txBody>
          <a:bodyPr>
            <a:normAutofit/>
          </a:bodyPr>
          <a:lstStyle/>
          <a:p>
            <a:pPr>
              <a:buNone/>
            </a:pPr>
            <a:r>
              <a:rPr lang="ru-RU" sz="2000" b="1" i="1" dirty="0" smtClean="0">
                <a:solidFill>
                  <a:schemeClr val="tx1"/>
                </a:solidFill>
              </a:rPr>
              <a:t>     Как было сказано ранее, современный книжный рынок предлагает огромный выбор различной литературы, в том числе и подростковой. Как же не запутаться в этом обилии произведений и авторов</a:t>
            </a:r>
            <a:r>
              <a:rPr lang="en-US" sz="2000" b="1" i="1" dirty="0" smtClean="0">
                <a:solidFill>
                  <a:schemeClr val="tx1"/>
                </a:solidFill>
              </a:rPr>
              <a:t>? </a:t>
            </a:r>
            <a:r>
              <a:rPr lang="ru-RU" sz="2000" b="1" i="1" dirty="0" smtClean="0">
                <a:solidFill>
                  <a:schemeClr val="tx1"/>
                </a:solidFill>
              </a:rPr>
              <a:t>Наш отдел обработки и комплектования </a:t>
            </a:r>
            <a:r>
              <a:rPr lang="ru-RU" sz="2000" b="1" i="1" dirty="0" err="1" smtClean="0">
                <a:solidFill>
                  <a:schemeClr val="tx1"/>
                </a:solidFill>
              </a:rPr>
              <a:t>Лужской</a:t>
            </a:r>
            <a:r>
              <a:rPr lang="ru-RU" sz="2000" b="1" i="1" dirty="0" smtClean="0">
                <a:solidFill>
                  <a:schemeClr val="tx1"/>
                </a:solidFill>
              </a:rPr>
              <a:t> </a:t>
            </a:r>
            <a:r>
              <a:rPr lang="ru-RU" sz="2000" b="1" i="1" dirty="0" err="1" smtClean="0">
                <a:solidFill>
                  <a:schemeClr val="tx1"/>
                </a:solidFill>
              </a:rPr>
              <a:t>Межпоселенческой</a:t>
            </a:r>
            <a:r>
              <a:rPr lang="ru-RU" sz="2000" b="1" i="1" dirty="0" smtClean="0">
                <a:solidFill>
                  <a:schemeClr val="tx1"/>
                </a:solidFill>
              </a:rPr>
              <a:t> библиотеки, попытается помочь вам с выбором самых нашумевших новинок.</a:t>
            </a:r>
          </a:p>
          <a:p>
            <a:pPr>
              <a:buNone/>
            </a:pPr>
            <a:r>
              <a:rPr lang="ru-RU" sz="2000" b="1" i="1" dirty="0" smtClean="0">
                <a:solidFill>
                  <a:schemeClr val="tx1"/>
                </a:solidFill>
              </a:rPr>
              <a:t>     Мы рассмотрим последние предложения литературы для подростков, от разных </a:t>
            </a:r>
            <a:r>
              <a:rPr lang="ru-RU" sz="2000" b="1" i="1" dirty="0" smtClean="0">
                <a:solidFill>
                  <a:schemeClr val="tx1"/>
                </a:solidFill>
              </a:rPr>
              <a:t>российских </a:t>
            </a:r>
            <a:r>
              <a:rPr lang="ru-RU" sz="2000" b="1" i="1" dirty="0" smtClean="0">
                <a:solidFill>
                  <a:schemeClr val="tx1"/>
                </a:solidFill>
              </a:rPr>
              <a:t>издательств, а так же вкратце попробуем разобраться, чем хороша та или иная книга.</a:t>
            </a:r>
            <a:endParaRPr lang="ru-RU" sz="2000" b="1" i="1" dirty="0">
              <a:solidFill>
                <a:schemeClr val="tx1"/>
              </a:solidFill>
            </a:endParaRPr>
          </a:p>
        </p:txBody>
      </p:sp>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Голос монстра</a:t>
            </a:r>
            <a:endParaRPr lang="ru-RU" sz="3600" dirty="0">
              <a:solidFill>
                <a:srgbClr val="FF0000"/>
              </a:solidFill>
            </a:endParaRPr>
          </a:p>
        </p:txBody>
      </p:sp>
      <p:sp>
        <p:nvSpPr>
          <p:cNvPr id="3" name="Содержимое 2"/>
          <p:cNvSpPr>
            <a:spLocks noGrp="1"/>
          </p:cNvSpPr>
          <p:nvPr>
            <p:ph idx="1"/>
          </p:nvPr>
        </p:nvSpPr>
        <p:spPr>
          <a:xfrm>
            <a:off x="4500562" y="1500174"/>
            <a:ext cx="3900486" cy="4554551"/>
          </a:xfrm>
        </p:spPr>
        <p:txBody>
          <a:bodyPr>
            <a:normAutofit fontScale="70000" lnSpcReduction="20000"/>
          </a:bodyPr>
          <a:lstStyle/>
          <a:p>
            <a:pPr>
              <a:buNone/>
            </a:pPr>
            <a:r>
              <a:rPr lang="ru-RU" sz="2000" b="1" i="1" dirty="0" smtClean="0">
                <a:solidFill>
                  <a:schemeClr val="tx1"/>
                </a:solidFill>
              </a:rPr>
              <a:t>       </a:t>
            </a:r>
            <a:r>
              <a:rPr lang="ru-RU" sz="2400" b="1" i="1" dirty="0" smtClean="0">
                <a:solidFill>
                  <a:schemeClr val="tx1"/>
                </a:solidFill>
              </a:rPr>
              <a:t>Это Тис — монстр, который появляется через семь минут после полуночи. А это </a:t>
            </a:r>
            <a:r>
              <a:rPr lang="ru-RU" sz="2400" b="1" i="1" dirty="0" err="1" smtClean="0">
                <a:solidFill>
                  <a:schemeClr val="tx1"/>
                </a:solidFill>
              </a:rPr>
              <a:t>Конор</a:t>
            </a:r>
            <a:r>
              <a:rPr lang="ru-RU" sz="2400" b="1" i="1" dirty="0" smtClean="0">
                <a:solidFill>
                  <a:schemeClr val="tx1"/>
                </a:solidFill>
              </a:rPr>
              <a:t> — мальчик, у которого есть тайна. И три истории, рассказанные Тисом. Они помогают мальчику понять себя и суть этого мира, который не делится на белое и черное. Тринадцатилетний </a:t>
            </a:r>
            <a:r>
              <a:rPr lang="ru-RU" sz="2400" b="1" i="1" dirty="0" err="1" smtClean="0">
                <a:solidFill>
                  <a:schemeClr val="tx1"/>
                </a:solidFill>
              </a:rPr>
              <a:t>Конор</a:t>
            </a:r>
            <a:r>
              <a:rPr lang="ru-RU" sz="2400" b="1" i="1" dirty="0" smtClean="0">
                <a:solidFill>
                  <a:schemeClr val="tx1"/>
                </a:solidFill>
              </a:rPr>
              <a:t> вынужден принять известие о скорой смерти матери. Смириться с этим, пережить все ощущения и прийти к пониманию ему помогает монстр из его снов, старое тисовое дерево, превращающееся в чудовище, когда мальчику особенно плохо… </a:t>
            </a:r>
            <a:br>
              <a:rPr lang="ru-RU" sz="2400" b="1" i="1" dirty="0" smtClean="0">
                <a:solidFill>
                  <a:schemeClr val="tx1"/>
                </a:solidFill>
              </a:rPr>
            </a:br>
            <a:endParaRPr lang="ru-RU" sz="2400" b="1" i="1" dirty="0">
              <a:solidFill>
                <a:schemeClr val="tx1"/>
              </a:solidFill>
            </a:endParaRPr>
          </a:p>
        </p:txBody>
      </p:sp>
      <p:pic>
        <p:nvPicPr>
          <p:cNvPr id="6" name="Рисунок 5" descr="6543670_Golos_monstra.jpg"/>
          <p:cNvPicPr>
            <a:picLocks noChangeAspect="1"/>
          </p:cNvPicPr>
          <p:nvPr/>
        </p:nvPicPr>
        <p:blipFill>
          <a:blip r:embed="rId2"/>
          <a:stretch>
            <a:fillRect/>
          </a:stretch>
        </p:blipFill>
        <p:spPr>
          <a:xfrm>
            <a:off x="785786" y="1500174"/>
            <a:ext cx="3353025" cy="4143380"/>
          </a:xfrm>
          <a:prstGeom prst="rect">
            <a:avLst/>
          </a:prstGeom>
        </p:spPr>
      </p:pic>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Весь этот мир</a:t>
            </a:r>
            <a:endParaRPr lang="ru-RU" sz="3600" dirty="0">
              <a:solidFill>
                <a:srgbClr val="FF0000"/>
              </a:solidFill>
            </a:endParaRPr>
          </a:p>
        </p:txBody>
      </p:sp>
      <p:sp>
        <p:nvSpPr>
          <p:cNvPr id="3" name="Содержимое 2"/>
          <p:cNvSpPr>
            <a:spLocks noGrp="1"/>
          </p:cNvSpPr>
          <p:nvPr>
            <p:ph idx="1"/>
          </p:nvPr>
        </p:nvSpPr>
        <p:spPr>
          <a:xfrm>
            <a:off x="4214810" y="1285860"/>
            <a:ext cx="4257676" cy="5429288"/>
          </a:xfrm>
        </p:spPr>
        <p:txBody>
          <a:bodyPr>
            <a:normAutofit fontScale="55000" lnSpcReduction="20000"/>
          </a:bodyPr>
          <a:lstStyle/>
          <a:p>
            <a:pPr>
              <a:buNone/>
            </a:pPr>
            <a:r>
              <a:rPr lang="ru-RU" dirty="0" smtClean="0"/>
              <a:t>      </a:t>
            </a:r>
            <a:r>
              <a:rPr lang="ru-RU" sz="3600" b="1" i="1" dirty="0" err="1" smtClean="0">
                <a:solidFill>
                  <a:schemeClr val="tx1"/>
                </a:solidFill>
              </a:rPr>
              <a:t>Мэделайн</a:t>
            </a:r>
            <a:r>
              <a:rPr lang="ru-RU" sz="3600" b="1" i="1" dirty="0" smtClean="0">
                <a:solidFill>
                  <a:schemeClr val="tx1"/>
                </a:solidFill>
              </a:rPr>
              <a:t> – живет с мамой. И не выходит из дома. Совсем. Никогда. У девочки странное заболевание, вроде как аллергия на жизнь. При любом столкновении с миром людей ей грозит </a:t>
            </a:r>
            <a:r>
              <a:rPr lang="ru-RU" sz="3600" b="1" i="1" dirty="0" err="1" smtClean="0">
                <a:solidFill>
                  <a:schemeClr val="tx1"/>
                </a:solidFill>
              </a:rPr>
              <a:t>гибель.Но</a:t>
            </a:r>
            <a:r>
              <a:rPr lang="ru-RU" sz="3600" b="1" i="1" dirty="0" smtClean="0">
                <a:solidFill>
                  <a:schemeClr val="tx1"/>
                </a:solidFill>
              </a:rPr>
              <a:t> никакие двери и шторы не спрячут от любви. Ей просто необходимо увидеть и узнать ВЕСЬ ЭТОТ МИР. Неужели болезнь все-таки помешает девушке жить обычной жизнью? А, может быть, все дело не в болезни? Что скрывает мама? Развязка у книги совершенно неожиданная, удивительная и </a:t>
            </a:r>
            <a:r>
              <a:rPr lang="ru-RU" sz="3600" b="1" i="1" dirty="0" smtClean="0">
                <a:solidFill>
                  <a:schemeClr val="tx1"/>
                </a:solidFill>
              </a:rPr>
              <a:t>очень счастливая!</a:t>
            </a:r>
            <a:endParaRPr lang="ru-RU" sz="3600" b="1" i="1" dirty="0">
              <a:solidFill>
                <a:schemeClr val="tx1"/>
              </a:solidFill>
            </a:endParaRPr>
          </a:p>
        </p:txBody>
      </p:sp>
      <p:pic>
        <p:nvPicPr>
          <p:cNvPr id="6" name="Рисунок 5" descr="0.jpeg"/>
          <p:cNvPicPr>
            <a:picLocks noChangeAspect="1"/>
          </p:cNvPicPr>
          <p:nvPr/>
        </p:nvPicPr>
        <p:blipFill>
          <a:blip r:embed="rId2"/>
          <a:stretch>
            <a:fillRect/>
          </a:stretch>
        </p:blipFill>
        <p:spPr>
          <a:xfrm>
            <a:off x="857224" y="1357298"/>
            <a:ext cx="2968964" cy="4742753"/>
          </a:xfrm>
          <a:prstGeom prst="rect">
            <a:avLst/>
          </a:prstGeom>
        </p:spPr>
      </p:pic>
    </p:spTree>
  </p:cSld>
  <p:clrMapOvr>
    <a:masterClrMapping/>
  </p:clrMapOvr>
  <p:transition spd="slow">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MS_RU_RU_7_8March_RoseOnBrawn_2007v_Russia">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tf10389962</Template>
  <TotalTime>573</TotalTime>
  <Words>2842</Words>
  <Application>Microsoft Office PowerPoint</Application>
  <PresentationFormat>Экран (4:3)</PresentationFormat>
  <Paragraphs>83</Paragraphs>
  <Slides>33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MS_RU_RU_7_8March_RoseOnBrawn_2007v_Russia</vt:lpstr>
      <vt:lpstr>Новинки подростковой литературы, или Что бы мне почитать.</vt:lpstr>
      <vt:lpstr>Подросткок, юноша, тинейджер - молодежь</vt:lpstr>
      <vt:lpstr>Слайд 3</vt:lpstr>
      <vt:lpstr>Чего мы ждем, от подростковой литературы</vt:lpstr>
      <vt:lpstr>Слайд 5</vt:lpstr>
      <vt:lpstr>Слайд 6</vt:lpstr>
      <vt:lpstr>Что почитать? Новинки</vt:lpstr>
      <vt:lpstr>Голос монстра</vt:lpstr>
      <vt:lpstr>Весь этот мир</vt:lpstr>
      <vt:lpstr>Вересковые сказки</vt:lpstr>
      <vt:lpstr>Сказки о странных</vt:lpstr>
      <vt:lpstr>«Я» значит «Ястреб»</vt:lpstr>
      <vt:lpstr>Слайд 13</vt:lpstr>
      <vt:lpstr>Хикикомори</vt:lpstr>
      <vt:lpstr>Я ем тишину ложками</vt:lpstr>
      <vt:lpstr>Светлый ангел на темной стене</vt:lpstr>
      <vt:lpstr>Единожды солгавший</vt:lpstr>
      <vt:lpstr>Завтрашний день кошки</vt:lpstr>
      <vt:lpstr>Слайд 19</vt:lpstr>
      <vt:lpstr>Девочка в красном пальто</vt:lpstr>
      <vt:lpstr>Закон о детях</vt:lpstr>
      <vt:lpstr>Лабиринт Мечтающих Книг</vt:lpstr>
      <vt:lpstr>За радугой</vt:lpstr>
      <vt:lpstr>Солнце тоже звезда</vt:lpstr>
      <vt:lpstr>Слайд 25</vt:lpstr>
      <vt:lpstr>Слайд 26</vt:lpstr>
      <vt:lpstr>Варкрафт</vt:lpstr>
      <vt:lpstr>Бета-тестеры поневоле</vt:lpstr>
      <vt:lpstr>Без игры жизни нет</vt:lpstr>
      <vt:lpstr>Assassin’s Creed. Ренессанс  </vt:lpstr>
      <vt:lpstr>Ведьмак. Последнее желание</vt:lpstr>
      <vt:lpstr>ЗАКЛЮЧЕНИЕ</vt:lpstr>
      <vt:lpstr>Слайд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65</cp:revision>
  <dcterms:created xsi:type="dcterms:W3CDTF">2017-05-15T10:17:44Z</dcterms:created>
  <dcterms:modified xsi:type="dcterms:W3CDTF">2017-05-24T13:00:30Z</dcterms:modified>
</cp:coreProperties>
</file>